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charts/chart1.xml" ContentType="application/vnd.openxmlformats-officedocument.drawingml.chart+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2.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3.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rts/chart4.xml" ContentType="application/vnd.openxmlformats-officedocument.drawingml.chart+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5.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6.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7.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charts/chart8.xml" ContentType="application/vnd.openxmlformats-officedocument.drawingml.chart+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charts/chart9.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charts/chart10.xml" ContentType="application/vnd.openxmlformats-officedocument.drawingml.chart+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11.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12.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charts/chart13.xml" ContentType="application/vnd.openxmlformats-officedocument.drawingml.chart+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14.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charts/chart15.xml" ContentType="application/vnd.openxmlformats-officedocument.drawingml.chart+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16.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charts/chart17.xml" ContentType="application/vnd.openxmlformats-officedocument.drawingml.chart+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charts/chart18.xml" ContentType="application/vnd.openxmlformats-officedocument.drawingml.chart+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charts/chart19.xml" ContentType="application/vnd.openxmlformats-officedocument.drawingml.chart+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charts/chart20.xml" ContentType="application/vnd.openxmlformats-officedocument.drawingml.chart+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charts/chart21.xml" ContentType="application/vnd.openxmlformats-officedocument.drawingml.chart+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charts/chart22.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charts/chart23.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charts/chart24.xml" ContentType="application/vnd.openxmlformats-officedocument.drawingml.chart+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25.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rts/chart26.xml" ContentType="application/vnd.openxmlformats-officedocument.drawingml.char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charts/chart27.xml" ContentType="application/vnd.openxmlformats-officedocument.drawingml.chart+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charts/chart28.xml" ContentType="application/vnd.openxmlformats-officedocument.drawingml.chart+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charts/chart29.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68"/>
  </p:notesMasterIdLst>
  <p:sldIdLst>
    <p:sldId id="256" r:id="rId5"/>
    <p:sldId id="413" r:id="rId6"/>
    <p:sldId id="258" r:id="rId7"/>
    <p:sldId id="259" r:id="rId8"/>
    <p:sldId id="260" r:id="rId9"/>
    <p:sldId id="261" r:id="rId10"/>
    <p:sldId id="263" r:id="rId11"/>
    <p:sldId id="375" r:id="rId12"/>
    <p:sldId id="383" r:id="rId13"/>
    <p:sldId id="265" r:id="rId14"/>
    <p:sldId id="266" r:id="rId15"/>
    <p:sldId id="386" r:id="rId16"/>
    <p:sldId id="278" r:id="rId17"/>
    <p:sldId id="279" r:id="rId18"/>
    <p:sldId id="329" r:id="rId19"/>
    <p:sldId id="330" r:id="rId20"/>
    <p:sldId id="331" r:id="rId21"/>
    <p:sldId id="328" r:id="rId22"/>
    <p:sldId id="388" r:id="rId23"/>
    <p:sldId id="401" r:id="rId24"/>
    <p:sldId id="402" r:id="rId25"/>
    <p:sldId id="390" r:id="rId26"/>
    <p:sldId id="389" r:id="rId27"/>
    <p:sldId id="391" r:id="rId28"/>
    <p:sldId id="392" r:id="rId29"/>
    <p:sldId id="394" r:id="rId30"/>
    <p:sldId id="393" r:id="rId31"/>
    <p:sldId id="397" r:id="rId32"/>
    <p:sldId id="399" r:id="rId33"/>
    <p:sldId id="400" r:id="rId34"/>
    <p:sldId id="398" r:id="rId35"/>
    <p:sldId id="337" r:id="rId36"/>
    <p:sldId id="338" r:id="rId37"/>
    <p:sldId id="339" r:id="rId38"/>
    <p:sldId id="353" r:id="rId39"/>
    <p:sldId id="354" r:id="rId40"/>
    <p:sldId id="355" r:id="rId41"/>
    <p:sldId id="356" r:id="rId42"/>
    <p:sldId id="357" r:id="rId43"/>
    <p:sldId id="358" r:id="rId44"/>
    <p:sldId id="351" r:id="rId45"/>
    <p:sldId id="352" r:id="rId46"/>
    <p:sldId id="404" r:id="rId47"/>
    <p:sldId id="405" r:id="rId48"/>
    <p:sldId id="406" r:id="rId49"/>
    <p:sldId id="407" r:id="rId50"/>
    <p:sldId id="408" r:id="rId51"/>
    <p:sldId id="409" r:id="rId52"/>
    <p:sldId id="410" r:id="rId53"/>
    <p:sldId id="411" r:id="rId54"/>
    <p:sldId id="412" r:id="rId55"/>
    <p:sldId id="336" r:id="rId56"/>
    <p:sldId id="385" r:id="rId57"/>
    <p:sldId id="359" r:id="rId58"/>
    <p:sldId id="362" r:id="rId59"/>
    <p:sldId id="363" r:id="rId60"/>
    <p:sldId id="360" r:id="rId61"/>
    <p:sldId id="361" r:id="rId62"/>
    <p:sldId id="271" r:id="rId63"/>
    <p:sldId id="272" r:id="rId64"/>
    <p:sldId id="273" r:id="rId65"/>
    <p:sldId id="274" r:id="rId66"/>
    <p:sldId id="275" r:id="rId67"/>
  </p:sldIdLst>
  <p:sldSz cx="9144000" cy="6858000" type="screen4x3"/>
  <p:notesSz cx="7026275" cy="9312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394"/>
    <a:srgbClr val="1F6330"/>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4660"/>
  </p:normalViewPr>
  <p:slideViewPr>
    <p:cSldViewPr>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3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4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3"/>
            <c:invertIfNegative val="0"/>
            <c:bubble3D val="0"/>
            <c:spPr>
              <a:solidFill>
                <a:schemeClr val="accent2">
                  <a:lumMod val="40000"/>
                  <a:lumOff val="60000"/>
                </a:schemeClr>
              </a:solidFill>
            </c:spPr>
          </c:dPt>
          <c:dPt>
            <c:idx val="4"/>
            <c:invertIfNegative val="0"/>
            <c:bubble3D val="0"/>
            <c:spPr>
              <a:solidFill>
                <a:schemeClr val="tx1">
                  <a:lumMod val="50000"/>
                  <a:lumOff val="50000"/>
                </a:schemeClr>
              </a:solidFill>
            </c:spPr>
          </c:dPt>
          <c:dPt>
            <c:idx val="5"/>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 à temps plein</c:v>
                </c:pt>
                <c:pt idx="1">
                  <c:v>... en garde partagée</c:v>
                </c:pt>
                <c:pt idx="2">
                  <c:v>... à temps partiel</c:v>
                </c:pt>
                <c:pt idx="3">
                  <c:v>... ou une combinaison de ces choix</c:v>
                </c:pt>
                <c:pt idx="4">
                  <c:v>Je ne sais pas</c:v>
                </c:pt>
                <c:pt idx="5">
                  <c:v>Je préfère ne pas répondre</c:v>
                </c:pt>
              </c:strCache>
            </c:strRef>
          </c:cat>
          <c:val>
            <c:numRef>
              <c:f>Feuil1!$B$2:$B$7</c:f>
              <c:numCache>
                <c:formatCode>0%</c:formatCode>
                <c:ptCount val="6"/>
                <c:pt idx="0">
                  <c:v>0.72</c:v>
                </c:pt>
                <c:pt idx="1">
                  <c:v>0.19</c:v>
                </c:pt>
                <c:pt idx="2">
                  <c:v>0.02</c:v>
                </c:pt>
                <c:pt idx="3">
                  <c:v>0.05</c:v>
                </c:pt>
                <c:pt idx="4">
                  <c:v>0.01</c:v>
                </c:pt>
                <c:pt idx="5">
                  <c:v>0.01</c:v>
                </c:pt>
              </c:numCache>
            </c:numRef>
          </c:val>
        </c:ser>
        <c:dLbls>
          <c:dLblPos val="outEnd"/>
          <c:showLegendKey val="0"/>
          <c:showVal val="1"/>
          <c:showCatName val="0"/>
          <c:showSerName val="0"/>
          <c:showPercent val="0"/>
          <c:showBubbleSize val="0"/>
        </c:dLbls>
        <c:gapWidth val="70"/>
        <c:axId val="282199680"/>
        <c:axId val="282200072"/>
      </c:barChart>
      <c:catAx>
        <c:axId val="282199680"/>
        <c:scaling>
          <c:orientation val="maxMin"/>
        </c:scaling>
        <c:delete val="0"/>
        <c:axPos val="l"/>
        <c:numFmt formatCode="General" sourceLinked="0"/>
        <c:majorTickMark val="none"/>
        <c:minorTickMark val="none"/>
        <c:tickLblPos val="nextTo"/>
        <c:crossAx val="282200072"/>
        <c:crosses val="autoZero"/>
        <c:auto val="1"/>
        <c:lblAlgn val="ctr"/>
        <c:lblOffset val="100"/>
        <c:noMultiLvlLbl val="0"/>
      </c:catAx>
      <c:valAx>
        <c:axId val="282200072"/>
        <c:scaling>
          <c:orientation val="minMax"/>
          <c:max val="1"/>
          <c:min val="0"/>
        </c:scaling>
        <c:delete val="1"/>
        <c:axPos val="t"/>
        <c:numFmt formatCode="0%" sourceLinked="1"/>
        <c:majorTickMark val="out"/>
        <c:minorTickMark val="none"/>
        <c:tickLblPos val="nextTo"/>
        <c:crossAx val="282199680"/>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spPr>
              <a:solidFill>
                <a:schemeClr val="tx1">
                  <a:lumMod val="50000"/>
                  <a:lumOff val="50000"/>
                </a:schemeClr>
              </a:solidFill>
            </c:spPr>
          </c:dPt>
          <c:dPt>
            <c:idx val="7"/>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Chaque semaine / plusieurs fois par mois</c:v>
                </c:pt>
                <c:pt idx="1">
                  <c:v>Environ une fois par mois</c:v>
                </c:pt>
                <c:pt idx="2">
                  <c:v>Quelques fois par année</c:v>
                </c:pt>
                <c:pt idx="3">
                  <c:v>Une fois par année ou moins souvent</c:v>
                </c:pt>
                <c:pt idx="4">
                  <c:v>Jamais</c:v>
                </c:pt>
                <c:pt idx="5">
                  <c:v>Je ne sais pas</c:v>
                </c:pt>
              </c:strCache>
            </c:strRef>
          </c:cat>
          <c:val>
            <c:numRef>
              <c:f>Feuil1!$B$2:$B$7</c:f>
              <c:numCache>
                <c:formatCode>0%</c:formatCode>
                <c:ptCount val="6"/>
                <c:pt idx="0">
                  <c:v>0.1</c:v>
                </c:pt>
                <c:pt idx="1">
                  <c:v>0.24</c:v>
                </c:pt>
                <c:pt idx="2">
                  <c:v>0.43</c:v>
                </c:pt>
                <c:pt idx="3">
                  <c:v>0.1</c:v>
                </c:pt>
                <c:pt idx="4">
                  <c:v>0.11</c:v>
                </c:pt>
                <c:pt idx="5">
                  <c:v>0.02</c:v>
                </c:pt>
              </c:numCache>
            </c:numRef>
          </c:val>
        </c:ser>
        <c:dLbls>
          <c:dLblPos val="outEnd"/>
          <c:showLegendKey val="0"/>
          <c:showVal val="1"/>
          <c:showCatName val="0"/>
          <c:showSerName val="0"/>
          <c:showPercent val="0"/>
          <c:showBubbleSize val="0"/>
        </c:dLbls>
        <c:gapWidth val="70"/>
        <c:axId val="283758712"/>
        <c:axId val="283759104"/>
      </c:barChart>
      <c:catAx>
        <c:axId val="283758712"/>
        <c:scaling>
          <c:orientation val="maxMin"/>
        </c:scaling>
        <c:delete val="0"/>
        <c:axPos val="l"/>
        <c:numFmt formatCode="General" sourceLinked="0"/>
        <c:majorTickMark val="none"/>
        <c:minorTickMark val="none"/>
        <c:tickLblPos val="nextTo"/>
        <c:crossAx val="283759104"/>
        <c:crosses val="autoZero"/>
        <c:auto val="1"/>
        <c:lblAlgn val="ctr"/>
        <c:lblOffset val="100"/>
        <c:noMultiLvlLbl val="0"/>
      </c:catAx>
      <c:valAx>
        <c:axId val="283759104"/>
        <c:scaling>
          <c:orientation val="minMax"/>
          <c:max val="1"/>
          <c:min val="0"/>
        </c:scaling>
        <c:delete val="1"/>
        <c:axPos val="t"/>
        <c:numFmt formatCode="0%" sourceLinked="1"/>
        <c:majorTickMark val="out"/>
        <c:minorTickMark val="none"/>
        <c:tickLblPos val="nextTo"/>
        <c:crossAx val="283758712"/>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spPr>
              <a:solidFill>
                <a:schemeClr val="tx1">
                  <a:lumMod val="50000"/>
                  <a:lumOff val="50000"/>
                </a:schemeClr>
              </a:solidFill>
            </c:spPr>
          </c:dPt>
          <c:dPt>
            <c:idx val="5"/>
            <c:invertIfNegative val="0"/>
            <c:bubble3D val="0"/>
            <c:spPr>
              <a:solidFill>
                <a:schemeClr val="tx1"/>
              </a:solidFill>
            </c:spPr>
          </c:dPt>
          <c:dPt>
            <c:idx val="7"/>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Chaque semaine / plusieurs fois par mois</c:v>
                </c:pt>
                <c:pt idx="1">
                  <c:v>Environ une fois par mois</c:v>
                </c:pt>
                <c:pt idx="2">
                  <c:v>Quelques fois par année</c:v>
                </c:pt>
                <c:pt idx="3">
                  <c:v>Une fois par année ou moins souvent</c:v>
                </c:pt>
                <c:pt idx="4">
                  <c:v>Je ne sais pas</c:v>
                </c:pt>
                <c:pt idx="5">
                  <c:v>Je préfère ne pas répondre</c:v>
                </c:pt>
              </c:strCache>
            </c:strRef>
          </c:cat>
          <c:val>
            <c:numRef>
              <c:f>Feuil1!$B$2:$B$7</c:f>
              <c:numCache>
                <c:formatCode>0%</c:formatCode>
                <c:ptCount val="6"/>
                <c:pt idx="0">
                  <c:v>0.48</c:v>
                </c:pt>
                <c:pt idx="1">
                  <c:v>0.15</c:v>
                </c:pt>
                <c:pt idx="2">
                  <c:v>0.17</c:v>
                </c:pt>
                <c:pt idx="3">
                  <c:v>0.16</c:v>
                </c:pt>
                <c:pt idx="4">
                  <c:v>0.04</c:v>
                </c:pt>
                <c:pt idx="5">
                  <c:v>0.01</c:v>
                </c:pt>
              </c:numCache>
            </c:numRef>
          </c:val>
        </c:ser>
        <c:dLbls>
          <c:dLblPos val="outEnd"/>
          <c:showLegendKey val="0"/>
          <c:showVal val="1"/>
          <c:showCatName val="0"/>
          <c:showSerName val="0"/>
          <c:showPercent val="0"/>
          <c:showBubbleSize val="0"/>
        </c:dLbls>
        <c:gapWidth val="70"/>
        <c:axId val="283759888"/>
        <c:axId val="283760280"/>
      </c:barChart>
      <c:catAx>
        <c:axId val="283759888"/>
        <c:scaling>
          <c:orientation val="maxMin"/>
        </c:scaling>
        <c:delete val="0"/>
        <c:axPos val="l"/>
        <c:numFmt formatCode="General" sourceLinked="0"/>
        <c:majorTickMark val="none"/>
        <c:minorTickMark val="none"/>
        <c:tickLblPos val="nextTo"/>
        <c:crossAx val="283760280"/>
        <c:crosses val="autoZero"/>
        <c:auto val="1"/>
        <c:lblAlgn val="ctr"/>
        <c:lblOffset val="100"/>
        <c:noMultiLvlLbl val="0"/>
      </c:catAx>
      <c:valAx>
        <c:axId val="283760280"/>
        <c:scaling>
          <c:orientation val="minMax"/>
          <c:max val="1"/>
          <c:min val="0"/>
        </c:scaling>
        <c:delete val="1"/>
        <c:axPos val="t"/>
        <c:numFmt formatCode="0%" sourceLinked="1"/>
        <c:majorTickMark val="out"/>
        <c:minorTickMark val="none"/>
        <c:tickLblPos val="nextTo"/>
        <c:crossAx val="283759888"/>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facile</c:v>
                </c:pt>
                <c:pt idx="1">
                  <c:v>Plutôt facile</c:v>
                </c:pt>
                <c:pt idx="2">
                  <c:v>Plutôt difficile</c:v>
                </c:pt>
                <c:pt idx="3">
                  <c:v>Très difficile</c:v>
                </c:pt>
                <c:pt idx="4">
                  <c:v>Je ne sais pas</c:v>
                </c:pt>
              </c:strCache>
            </c:strRef>
          </c:cat>
          <c:val>
            <c:numRef>
              <c:f>Feuil1!$B$2:$B$6</c:f>
              <c:numCache>
                <c:formatCode>0%</c:formatCode>
                <c:ptCount val="5"/>
                <c:pt idx="0">
                  <c:v>0.06</c:v>
                </c:pt>
                <c:pt idx="1">
                  <c:v>0.5</c:v>
                </c:pt>
                <c:pt idx="2">
                  <c:v>0.36</c:v>
                </c:pt>
                <c:pt idx="3">
                  <c:v>0.08</c:v>
                </c:pt>
                <c:pt idx="4">
                  <c:v>0.01</c:v>
                </c:pt>
              </c:numCache>
            </c:numRef>
          </c:val>
        </c:ser>
        <c:dLbls>
          <c:dLblPos val="outEnd"/>
          <c:showLegendKey val="0"/>
          <c:showVal val="1"/>
          <c:showCatName val="0"/>
          <c:showSerName val="0"/>
          <c:showPercent val="0"/>
          <c:showBubbleSize val="0"/>
        </c:dLbls>
        <c:gapWidth val="100"/>
        <c:axId val="283090144"/>
        <c:axId val="283090536"/>
      </c:barChart>
      <c:catAx>
        <c:axId val="283090144"/>
        <c:scaling>
          <c:orientation val="minMax"/>
        </c:scaling>
        <c:delete val="0"/>
        <c:axPos val="b"/>
        <c:numFmt formatCode="General" sourceLinked="0"/>
        <c:majorTickMark val="none"/>
        <c:minorTickMark val="none"/>
        <c:tickLblPos val="nextTo"/>
        <c:crossAx val="283090536"/>
        <c:crosses val="autoZero"/>
        <c:auto val="1"/>
        <c:lblAlgn val="ctr"/>
        <c:lblOffset val="100"/>
        <c:noMultiLvlLbl val="0"/>
      </c:catAx>
      <c:valAx>
        <c:axId val="283090536"/>
        <c:scaling>
          <c:orientation val="minMax"/>
          <c:max val="1"/>
          <c:min val="0"/>
        </c:scaling>
        <c:delete val="1"/>
        <c:axPos val="l"/>
        <c:numFmt formatCode="0%" sourceLinked="1"/>
        <c:majorTickMark val="out"/>
        <c:minorTickMark val="none"/>
        <c:tickLblPos val="nextTo"/>
        <c:crossAx val="283090144"/>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 très importante</c:v>
                </c:pt>
                <c:pt idx="1">
                  <c:v>... modérément importante</c:v>
                </c:pt>
                <c:pt idx="2">
                  <c:v>... peu importante</c:v>
                </c:pt>
                <c:pt idx="3">
                  <c:v>... pas du tout importante</c:v>
                </c:pt>
                <c:pt idx="4">
                  <c:v>Je ne sais pas</c:v>
                </c:pt>
              </c:strCache>
            </c:strRef>
          </c:cat>
          <c:val>
            <c:numRef>
              <c:f>Feuil1!$B$2:$B$6</c:f>
              <c:numCache>
                <c:formatCode>0%</c:formatCode>
                <c:ptCount val="5"/>
                <c:pt idx="0">
                  <c:v>0.14000000000000001</c:v>
                </c:pt>
                <c:pt idx="1">
                  <c:v>0.48</c:v>
                </c:pt>
                <c:pt idx="2">
                  <c:v>0.28000000000000003</c:v>
                </c:pt>
                <c:pt idx="3">
                  <c:v>0.09</c:v>
                </c:pt>
                <c:pt idx="4">
                  <c:v>0.01</c:v>
                </c:pt>
              </c:numCache>
            </c:numRef>
          </c:val>
        </c:ser>
        <c:dLbls>
          <c:dLblPos val="outEnd"/>
          <c:showLegendKey val="0"/>
          <c:showVal val="1"/>
          <c:showCatName val="0"/>
          <c:showSerName val="0"/>
          <c:showPercent val="0"/>
          <c:showBubbleSize val="0"/>
        </c:dLbls>
        <c:gapWidth val="100"/>
        <c:axId val="283091320"/>
        <c:axId val="283091712"/>
      </c:barChart>
      <c:catAx>
        <c:axId val="283091320"/>
        <c:scaling>
          <c:orientation val="minMax"/>
        </c:scaling>
        <c:delete val="0"/>
        <c:axPos val="b"/>
        <c:numFmt formatCode="General" sourceLinked="0"/>
        <c:majorTickMark val="none"/>
        <c:minorTickMark val="none"/>
        <c:tickLblPos val="nextTo"/>
        <c:crossAx val="283091712"/>
        <c:crosses val="autoZero"/>
        <c:auto val="1"/>
        <c:lblAlgn val="ctr"/>
        <c:lblOffset val="100"/>
        <c:noMultiLvlLbl val="0"/>
      </c:catAx>
      <c:valAx>
        <c:axId val="283091712"/>
        <c:scaling>
          <c:orientation val="minMax"/>
          <c:max val="1"/>
          <c:min val="0"/>
        </c:scaling>
        <c:delete val="1"/>
        <c:axPos val="l"/>
        <c:numFmt formatCode="0%" sourceLinked="1"/>
        <c:majorTickMark val="out"/>
        <c:minorTickMark val="none"/>
        <c:tickLblPos val="nextTo"/>
        <c:crossAx val="283091320"/>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Oui, certainement</c:v>
                </c:pt>
                <c:pt idx="1">
                  <c:v>Oui, probablement</c:v>
                </c:pt>
                <c:pt idx="2">
                  <c:v>Non, probablement pas</c:v>
                </c:pt>
                <c:pt idx="3">
                  <c:v>Non, certainement pas</c:v>
                </c:pt>
                <c:pt idx="4">
                  <c:v>Je ne sais pas</c:v>
                </c:pt>
              </c:strCache>
            </c:strRef>
          </c:cat>
          <c:val>
            <c:numRef>
              <c:f>Feuil1!$B$2:$B$6</c:f>
              <c:numCache>
                <c:formatCode>0%</c:formatCode>
                <c:ptCount val="5"/>
                <c:pt idx="0">
                  <c:v>0.1</c:v>
                </c:pt>
                <c:pt idx="1">
                  <c:v>0.27</c:v>
                </c:pt>
                <c:pt idx="2">
                  <c:v>0.38</c:v>
                </c:pt>
                <c:pt idx="3">
                  <c:v>0.19</c:v>
                </c:pt>
                <c:pt idx="4">
                  <c:v>0.06</c:v>
                </c:pt>
              </c:numCache>
            </c:numRef>
          </c:val>
        </c:ser>
        <c:dLbls>
          <c:dLblPos val="outEnd"/>
          <c:showLegendKey val="0"/>
          <c:showVal val="1"/>
          <c:showCatName val="0"/>
          <c:showSerName val="0"/>
          <c:showPercent val="0"/>
          <c:showBubbleSize val="0"/>
        </c:dLbls>
        <c:gapWidth val="100"/>
        <c:axId val="283092496"/>
        <c:axId val="283092888"/>
      </c:barChart>
      <c:catAx>
        <c:axId val="283092496"/>
        <c:scaling>
          <c:orientation val="minMax"/>
        </c:scaling>
        <c:delete val="0"/>
        <c:axPos val="b"/>
        <c:numFmt formatCode="General" sourceLinked="0"/>
        <c:majorTickMark val="none"/>
        <c:minorTickMark val="none"/>
        <c:tickLblPos val="nextTo"/>
        <c:crossAx val="283092888"/>
        <c:crosses val="autoZero"/>
        <c:auto val="1"/>
        <c:lblAlgn val="ctr"/>
        <c:lblOffset val="100"/>
        <c:noMultiLvlLbl val="0"/>
      </c:catAx>
      <c:valAx>
        <c:axId val="283092888"/>
        <c:scaling>
          <c:orientation val="minMax"/>
          <c:max val="1"/>
          <c:min val="0"/>
        </c:scaling>
        <c:delete val="1"/>
        <c:axPos val="l"/>
        <c:numFmt formatCode="0%" sourceLinked="1"/>
        <c:majorTickMark val="out"/>
        <c:minorTickMark val="none"/>
        <c:tickLblPos val="nextTo"/>
        <c:crossAx val="283092496"/>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Oui, certainement</c:v>
                </c:pt>
                <c:pt idx="1">
                  <c:v>Oui, probablement</c:v>
                </c:pt>
                <c:pt idx="2">
                  <c:v>Non, probablement pas</c:v>
                </c:pt>
                <c:pt idx="3">
                  <c:v>Non, certainement pas</c:v>
                </c:pt>
                <c:pt idx="4">
                  <c:v>Je ne sais pas</c:v>
                </c:pt>
              </c:strCache>
            </c:strRef>
          </c:cat>
          <c:val>
            <c:numRef>
              <c:f>Feuil1!$B$2:$B$6</c:f>
              <c:numCache>
                <c:formatCode>0%</c:formatCode>
                <c:ptCount val="5"/>
                <c:pt idx="0">
                  <c:v>0.22</c:v>
                </c:pt>
                <c:pt idx="1">
                  <c:v>0.33</c:v>
                </c:pt>
                <c:pt idx="2">
                  <c:v>0.26</c:v>
                </c:pt>
                <c:pt idx="3">
                  <c:v>0.09</c:v>
                </c:pt>
                <c:pt idx="4">
                  <c:v>0.09</c:v>
                </c:pt>
              </c:numCache>
            </c:numRef>
          </c:val>
        </c:ser>
        <c:dLbls>
          <c:dLblPos val="outEnd"/>
          <c:showLegendKey val="0"/>
          <c:showVal val="1"/>
          <c:showCatName val="0"/>
          <c:showSerName val="0"/>
          <c:showPercent val="0"/>
          <c:showBubbleSize val="0"/>
        </c:dLbls>
        <c:gapWidth val="100"/>
        <c:axId val="284893264"/>
        <c:axId val="284893656"/>
      </c:barChart>
      <c:catAx>
        <c:axId val="284893264"/>
        <c:scaling>
          <c:orientation val="minMax"/>
        </c:scaling>
        <c:delete val="0"/>
        <c:axPos val="b"/>
        <c:numFmt formatCode="General" sourceLinked="0"/>
        <c:majorTickMark val="none"/>
        <c:minorTickMark val="none"/>
        <c:tickLblPos val="nextTo"/>
        <c:crossAx val="284893656"/>
        <c:crosses val="autoZero"/>
        <c:auto val="1"/>
        <c:lblAlgn val="ctr"/>
        <c:lblOffset val="100"/>
        <c:noMultiLvlLbl val="0"/>
      </c:catAx>
      <c:valAx>
        <c:axId val="284893656"/>
        <c:scaling>
          <c:orientation val="minMax"/>
          <c:max val="1"/>
          <c:min val="0"/>
        </c:scaling>
        <c:delete val="1"/>
        <c:axPos val="l"/>
        <c:numFmt formatCode="0%" sourceLinked="1"/>
        <c:majorTickMark val="out"/>
        <c:minorTickMark val="none"/>
        <c:tickLblPos val="nextTo"/>
        <c:crossAx val="284893264"/>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829867920785"/>
          <c:y val="6.1025256010893286E-2"/>
          <c:w val="0.5501701320792150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dPt>
          <c:dPt>
            <c:idx val="9"/>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Amélioration de ma satisfaction ou de ma motivation au travail</c:v>
                </c:pt>
                <c:pt idx="1">
                  <c:v>Diminution de mon niveau de stress</c:v>
                </c:pt>
                <c:pt idx="2">
                  <c:v>Diminution de mon taux d'absentéisme au travail</c:v>
                </c:pt>
                <c:pt idx="3">
                  <c:v>Je peux conserver le même emploi plus longtemps / changer d'emploi moins souvent</c:v>
                </c:pt>
                <c:pt idx="4">
                  <c:v>Augmentation de ma productivité au travail</c:v>
                </c:pt>
                <c:pt idx="5">
                  <c:v>Amélioration du climat dans mon milieu de travail</c:v>
                </c:pt>
                <c:pt idx="6">
                  <c:v>J'offre un meilleur service à la clientèle</c:v>
                </c:pt>
                <c:pt idx="7">
                  <c:v>Autre</c:v>
                </c:pt>
                <c:pt idx="8">
                  <c:v>Aucun effet positif</c:v>
                </c:pt>
                <c:pt idx="9">
                  <c:v>Je ne sais pas</c:v>
                </c:pt>
              </c:strCache>
            </c:strRef>
          </c:cat>
          <c:val>
            <c:numRef>
              <c:f>Feuil1!$B$2:$B$11</c:f>
              <c:numCache>
                <c:formatCode>0%</c:formatCode>
                <c:ptCount val="10"/>
                <c:pt idx="0">
                  <c:v>0.51</c:v>
                </c:pt>
                <c:pt idx="1">
                  <c:v>0.48</c:v>
                </c:pt>
                <c:pt idx="2">
                  <c:v>0.21</c:v>
                </c:pt>
                <c:pt idx="3">
                  <c:v>0.17</c:v>
                </c:pt>
                <c:pt idx="4">
                  <c:v>0.17</c:v>
                </c:pt>
                <c:pt idx="5">
                  <c:v>0.13</c:v>
                </c:pt>
                <c:pt idx="6">
                  <c:v>0.06</c:v>
                </c:pt>
                <c:pt idx="7">
                  <c:v>0.01</c:v>
                </c:pt>
                <c:pt idx="8">
                  <c:v>0.02</c:v>
                </c:pt>
                <c:pt idx="9">
                  <c:v>0.03</c:v>
                </c:pt>
              </c:numCache>
            </c:numRef>
          </c:val>
        </c:ser>
        <c:dLbls>
          <c:dLblPos val="outEnd"/>
          <c:showLegendKey val="0"/>
          <c:showVal val="1"/>
          <c:showCatName val="0"/>
          <c:showSerName val="0"/>
          <c:showPercent val="0"/>
          <c:showBubbleSize val="0"/>
        </c:dLbls>
        <c:gapWidth val="70"/>
        <c:axId val="284894440"/>
        <c:axId val="284894832"/>
      </c:barChart>
      <c:catAx>
        <c:axId val="284894440"/>
        <c:scaling>
          <c:orientation val="maxMin"/>
        </c:scaling>
        <c:delete val="0"/>
        <c:axPos val="l"/>
        <c:numFmt formatCode="General" sourceLinked="0"/>
        <c:majorTickMark val="none"/>
        <c:minorTickMark val="none"/>
        <c:tickLblPos val="nextTo"/>
        <c:crossAx val="284894832"/>
        <c:crosses val="autoZero"/>
        <c:auto val="1"/>
        <c:lblAlgn val="ctr"/>
        <c:lblOffset val="100"/>
        <c:noMultiLvlLbl val="0"/>
      </c:catAx>
      <c:valAx>
        <c:axId val="284894832"/>
        <c:scaling>
          <c:orientation val="minMax"/>
          <c:max val="1"/>
          <c:min val="0"/>
        </c:scaling>
        <c:delete val="1"/>
        <c:axPos val="t"/>
        <c:numFmt formatCode="0%" sourceLinked="1"/>
        <c:majorTickMark val="out"/>
        <c:minorTickMark val="none"/>
        <c:tickLblPos val="nextTo"/>
        <c:crossAx val="284894440"/>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829867920785"/>
          <c:y val="6.1025256010893286E-2"/>
          <c:w val="0.5501701320792150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dPt>
          <c:dPt>
            <c:idx val="8"/>
            <c:invertIfNegative val="0"/>
            <c:bubble3D val="0"/>
            <c:spPr>
              <a:solidFill>
                <a:schemeClr val="tx1">
                  <a:lumMod val="50000"/>
                  <a:lumOff val="50000"/>
                </a:schemeClr>
              </a:solidFill>
            </c:spPr>
          </c:dPt>
          <c:dPt>
            <c:idx val="9"/>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Abus de la part de certains employés</c:v>
                </c:pt>
                <c:pt idx="1">
                  <c:v>Augmentation de ma charge de travail</c:v>
                </c:pt>
                <c:pt idx="2">
                  <c:v>Difficulté à respecter les échéanciers</c:v>
                </c:pt>
                <c:pt idx="3">
                  <c:v>Crée des conflits entre collègues / augmente les conflits entre collègues</c:v>
                </c:pt>
                <c:pt idx="4">
                  <c:v>Augmentation des coûts pour l'entreprise (entreprise moins concurrentielle)</c:v>
                </c:pt>
                <c:pt idx="5">
                  <c:v>Diminution de la qualité du service à la clientèle</c:v>
                </c:pt>
                <c:pt idx="6">
                  <c:v>Autre</c:v>
                </c:pt>
                <c:pt idx="7">
                  <c:v>Aucun effet négatif</c:v>
                </c:pt>
                <c:pt idx="8">
                  <c:v>Je ne sais pas</c:v>
                </c:pt>
                <c:pt idx="9">
                  <c:v>Je préfère ne pas répondre.</c:v>
                </c:pt>
              </c:strCache>
            </c:strRef>
          </c:cat>
          <c:val>
            <c:numRef>
              <c:f>Feuil1!$B$2:$B$11</c:f>
              <c:numCache>
                <c:formatCode>0%</c:formatCode>
                <c:ptCount val="10"/>
                <c:pt idx="0">
                  <c:v>0.35</c:v>
                </c:pt>
                <c:pt idx="1">
                  <c:v>0.28999999999999998</c:v>
                </c:pt>
                <c:pt idx="2">
                  <c:v>0.18</c:v>
                </c:pt>
                <c:pt idx="3">
                  <c:v>0.16</c:v>
                </c:pt>
                <c:pt idx="4">
                  <c:v>0.12</c:v>
                </c:pt>
                <c:pt idx="5">
                  <c:v>0.08</c:v>
                </c:pt>
                <c:pt idx="6">
                  <c:v>0.01</c:v>
                </c:pt>
                <c:pt idx="7">
                  <c:v>0.22</c:v>
                </c:pt>
                <c:pt idx="8">
                  <c:v>0.08</c:v>
                </c:pt>
                <c:pt idx="9">
                  <c:v>0.01</c:v>
                </c:pt>
              </c:numCache>
            </c:numRef>
          </c:val>
        </c:ser>
        <c:dLbls>
          <c:dLblPos val="outEnd"/>
          <c:showLegendKey val="0"/>
          <c:showVal val="1"/>
          <c:showCatName val="0"/>
          <c:showSerName val="0"/>
          <c:showPercent val="0"/>
          <c:showBubbleSize val="0"/>
        </c:dLbls>
        <c:gapWidth val="70"/>
        <c:axId val="284895616"/>
        <c:axId val="284896008"/>
      </c:barChart>
      <c:catAx>
        <c:axId val="284895616"/>
        <c:scaling>
          <c:orientation val="maxMin"/>
        </c:scaling>
        <c:delete val="0"/>
        <c:axPos val="l"/>
        <c:numFmt formatCode="General" sourceLinked="0"/>
        <c:majorTickMark val="none"/>
        <c:minorTickMark val="none"/>
        <c:tickLblPos val="nextTo"/>
        <c:crossAx val="284896008"/>
        <c:crosses val="autoZero"/>
        <c:auto val="1"/>
        <c:lblAlgn val="ctr"/>
        <c:lblOffset val="100"/>
        <c:noMultiLvlLbl val="0"/>
      </c:catAx>
      <c:valAx>
        <c:axId val="284896008"/>
        <c:scaling>
          <c:orientation val="minMax"/>
          <c:max val="1"/>
          <c:min val="0"/>
        </c:scaling>
        <c:delete val="1"/>
        <c:axPos val="t"/>
        <c:numFmt formatCode="0%" sourceLinked="1"/>
        <c:majorTickMark val="out"/>
        <c:minorTickMark val="none"/>
        <c:tickLblPos val="nextTo"/>
        <c:crossAx val="284895616"/>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c:v>
                </c:pt>
                <c:pt idx="1">
                  <c:v>Non</c:v>
                </c:pt>
                <c:pt idx="2">
                  <c:v>Je ne sais pas</c:v>
                </c:pt>
                <c:pt idx="3">
                  <c:v>Je préfère ne pas répondre</c:v>
                </c:pt>
              </c:strCache>
            </c:strRef>
          </c:cat>
          <c:val>
            <c:numRef>
              <c:f>Feuil1!$B$2:$B$5</c:f>
              <c:numCache>
                <c:formatCode>0%</c:formatCode>
                <c:ptCount val="4"/>
                <c:pt idx="0">
                  <c:v>0.26</c:v>
                </c:pt>
                <c:pt idx="1">
                  <c:v>0.62</c:v>
                </c:pt>
                <c:pt idx="2">
                  <c:v>0.11</c:v>
                </c:pt>
                <c:pt idx="3">
                  <c:v>0.01</c:v>
                </c:pt>
              </c:numCache>
            </c:numRef>
          </c:val>
        </c:ser>
        <c:dLbls>
          <c:dLblPos val="outEnd"/>
          <c:showLegendKey val="0"/>
          <c:showVal val="1"/>
          <c:showCatName val="0"/>
          <c:showSerName val="0"/>
          <c:showPercent val="0"/>
          <c:showBubbleSize val="0"/>
        </c:dLbls>
        <c:gapWidth val="100"/>
        <c:axId val="284896792"/>
        <c:axId val="285292512"/>
      </c:barChart>
      <c:catAx>
        <c:axId val="284896792"/>
        <c:scaling>
          <c:orientation val="minMax"/>
        </c:scaling>
        <c:delete val="0"/>
        <c:axPos val="b"/>
        <c:numFmt formatCode="General" sourceLinked="0"/>
        <c:majorTickMark val="none"/>
        <c:minorTickMark val="none"/>
        <c:tickLblPos val="nextTo"/>
        <c:crossAx val="285292512"/>
        <c:crosses val="autoZero"/>
        <c:auto val="1"/>
        <c:lblAlgn val="ctr"/>
        <c:lblOffset val="100"/>
        <c:noMultiLvlLbl val="0"/>
      </c:catAx>
      <c:valAx>
        <c:axId val="285292512"/>
        <c:scaling>
          <c:orientation val="minMax"/>
          <c:max val="1"/>
          <c:min val="0"/>
        </c:scaling>
        <c:delete val="1"/>
        <c:axPos val="l"/>
        <c:numFmt formatCode="0%" sourceLinked="1"/>
        <c:majorTickMark val="out"/>
        <c:minorTickMark val="none"/>
        <c:tickLblPos val="nextTo"/>
        <c:crossAx val="284896792"/>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c:v>
                </c:pt>
                <c:pt idx="1">
                  <c:v>Non</c:v>
                </c:pt>
                <c:pt idx="2">
                  <c:v>Ne s’applique pas à ma situation</c:v>
                </c:pt>
                <c:pt idx="3">
                  <c:v>Je ne sais pas</c:v>
                </c:pt>
              </c:strCache>
            </c:strRef>
          </c:cat>
          <c:val>
            <c:numRef>
              <c:f>Feuil1!$B$2:$B$5</c:f>
              <c:numCache>
                <c:formatCode>0%</c:formatCode>
                <c:ptCount val="4"/>
                <c:pt idx="0">
                  <c:v>0.13</c:v>
                </c:pt>
                <c:pt idx="1">
                  <c:v>0.75</c:v>
                </c:pt>
                <c:pt idx="2">
                  <c:v>7.0000000000000007E-2</c:v>
                </c:pt>
                <c:pt idx="3">
                  <c:v>0.05</c:v>
                </c:pt>
              </c:numCache>
            </c:numRef>
          </c:val>
        </c:ser>
        <c:dLbls>
          <c:dLblPos val="outEnd"/>
          <c:showLegendKey val="0"/>
          <c:showVal val="1"/>
          <c:showCatName val="0"/>
          <c:showSerName val="0"/>
          <c:showPercent val="0"/>
          <c:showBubbleSize val="0"/>
        </c:dLbls>
        <c:gapWidth val="100"/>
        <c:axId val="285293688"/>
        <c:axId val="285294080"/>
      </c:barChart>
      <c:catAx>
        <c:axId val="285293688"/>
        <c:scaling>
          <c:orientation val="minMax"/>
        </c:scaling>
        <c:delete val="0"/>
        <c:axPos val="b"/>
        <c:numFmt formatCode="General" sourceLinked="0"/>
        <c:majorTickMark val="none"/>
        <c:minorTickMark val="none"/>
        <c:tickLblPos val="nextTo"/>
        <c:crossAx val="285294080"/>
        <c:crosses val="autoZero"/>
        <c:auto val="1"/>
        <c:lblAlgn val="ctr"/>
        <c:lblOffset val="100"/>
        <c:noMultiLvlLbl val="0"/>
      </c:catAx>
      <c:valAx>
        <c:axId val="285294080"/>
        <c:scaling>
          <c:orientation val="minMax"/>
          <c:max val="1"/>
          <c:min val="0"/>
        </c:scaling>
        <c:delete val="1"/>
        <c:axPos val="l"/>
        <c:numFmt formatCode="0%" sourceLinked="1"/>
        <c:majorTickMark val="out"/>
        <c:minorTickMark val="none"/>
        <c:tickLblPos val="nextTo"/>
        <c:crossAx val="285293688"/>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Moins de 8 heures</c:v>
                </c:pt>
                <c:pt idx="1">
                  <c:v>8 à 14 heures</c:v>
                </c:pt>
                <c:pt idx="2">
                  <c:v>15 à 21 heures</c:v>
                </c:pt>
                <c:pt idx="3">
                  <c:v>22 à 35 heures</c:v>
                </c:pt>
                <c:pt idx="4">
                  <c:v>36 heures et plus</c:v>
                </c:pt>
                <c:pt idx="5">
                  <c:v>Je ne sais pas</c:v>
                </c:pt>
              </c:strCache>
            </c:strRef>
          </c:cat>
          <c:val>
            <c:numRef>
              <c:f>Feuil1!$B$2:$B$7</c:f>
              <c:numCache>
                <c:formatCode>0%</c:formatCode>
                <c:ptCount val="6"/>
                <c:pt idx="0">
                  <c:v>0.2</c:v>
                </c:pt>
                <c:pt idx="1">
                  <c:v>0.47</c:v>
                </c:pt>
                <c:pt idx="2">
                  <c:v>0.23</c:v>
                </c:pt>
                <c:pt idx="3">
                  <c:v>7.0000000000000007E-2</c:v>
                </c:pt>
                <c:pt idx="4">
                  <c:v>0.03</c:v>
                </c:pt>
                <c:pt idx="5">
                  <c:v>0.01</c:v>
                </c:pt>
              </c:numCache>
            </c:numRef>
          </c:val>
        </c:ser>
        <c:dLbls>
          <c:dLblPos val="outEnd"/>
          <c:showLegendKey val="0"/>
          <c:showVal val="1"/>
          <c:showCatName val="0"/>
          <c:showSerName val="0"/>
          <c:showPercent val="0"/>
          <c:showBubbleSize val="0"/>
        </c:dLbls>
        <c:gapWidth val="70"/>
        <c:axId val="282200856"/>
        <c:axId val="282201248"/>
      </c:barChart>
      <c:catAx>
        <c:axId val="282200856"/>
        <c:scaling>
          <c:orientation val="maxMin"/>
        </c:scaling>
        <c:delete val="0"/>
        <c:axPos val="l"/>
        <c:numFmt formatCode="General" sourceLinked="0"/>
        <c:majorTickMark val="none"/>
        <c:minorTickMark val="none"/>
        <c:tickLblPos val="nextTo"/>
        <c:crossAx val="282201248"/>
        <c:crosses val="autoZero"/>
        <c:auto val="1"/>
        <c:lblAlgn val="ctr"/>
        <c:lblOffset val="100"/>
        <c:noMultiLvlLbl val="0"/>
      </c:catAx>
      <c:valAx>
        <c:axId val="282201248"/>
        <c:scaling>
          <c:orientation val="minMax"/>
          <c:max val="1"/>
          <c:min val="0"/>
        </c:scaling>
        <c:delete val="1"/>
        <c:axPos val="t"/>
        <c:numFmt formatCode="0%" sourceLinked="1"/>
        <c:majorTickMark val="out"/>
        <c:minorTickMark val="none"/>
        <c:tickLblPos val="nextTo"/>
        <c:crossAx val="282200856"/>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lumMod val="65000"/>
                  <a:lumOff val="3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Seul(e)</c:v>
                </c:pt>
                <c:pt idx="1">
                  <c:v>Avec un(e) conjoint(e)</c:v>
                </c:pt>
                <c:pt idx="2">
                  <c:v>Je préfère ne pas répondre</c:v>
                </c:pt>
              </c:strCache>
            </c:strRef>
          </c:cat>
          <c:val>
            <c:numRef>
              <c:f>Feuil1!$B$2:$B$4</c:f>
              <c:numCache>
                <c:formatCode>0%</c:formatCode>
                <c:ptCount val="3"/>
                <c:pt idx="0">
                  <c:v>0.17</c:v>
                </c:pt>
                <c:pt idx="1">
                  <c:v>0.82</c:v>
                </c:pt>
                <c:pt idx="2">
                  <c:v>0.01</c:v>
                </c:pt>
              </c:numCache>
            </c:numRef>
          </c:val>
        </c:ser>
        <c:dLbls>
          <c:dLblPos val="outEnd"/>
          <c:showLegendKey val="0"/>
          <c:showVal val="1"/>
          <c:showCatName val="0"/>
          <c:showSerName val="0"/>
          <c:showPercent val="0"/>
          <c:showBubbleSize val="0"/>
        </c:dLbls>
        <c:gapWidth val="100"/>
        <c:axId val="285294472"/>
        <c:axId val="285294864"/>
      </c:barChart>
      <c:catAx>
        <c:axId val="285294472"/>
        <c:scaling>
          <c:orientation val="minMax"/>
        </c:scaling>
        <c:delete val="0"/>
        <c:axPos val="b"/>
        <c:numFmt formatCode="General" sourceLinked="0"/>
        <c:majorTickMark val="none"/>
        <c:minorTickMark val="none"/>
        <c:tickLblPos val="nextTo"/>
        <c:crossAx val="285294864"/>
        <c:crosses val="autoZero"/>
        <c:auto val="1"/>
        <c:lblAlgn val="ctr"/>
        <c:lblOffset val="100"/>
        <c:noMultiLvlLbl val="0"/>
      </c:catAx>
      <c:valAx>
        <c:axId val="285294864"/>
        <c:scaling>
          <c:orientation val="minMax"/>
          <c:max val="1"/>
          <c:min val="0"/>
        </c:scaling>
        <c:delete val="1"/>
        <c:axPos val="l"/>
        <c:numFmt formatCode="0%" sourceLinked="1"/>
        <c:majorTickMark val="out"/>
        <c:minorTickMark val="none"/>
        <c:tickLblPos val="nextTo"/>
        <c:crossAx val="285294472"/>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97271251874186"/>
          <c:y val="6.1025256010893286E-2"/>
          <c:w val="0.63002728748125814"/>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dPt>
          <c:dPt>
            <c:idx val="8"/>
            <c:invertIfNegative val="0"/>
            <c:bubble3D val="0"/>
            <c:spPr>
              <a:solidFill>
                <a:schemeClr val="tx1">
                  <a:lumMod val="50000"/>
                  <a:lumOff val="50000"/>
                </a:schemeClr>
              </a:solidFill>
            </c:spPr>
          </c:dPt>
          <c:dPt>
            <c:idx val="9"/>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Employé à temps plein</c:v>
                </c:pt>
                <c:pt idx="1">
                  <c:v>Employé à temps partiel</c:v>
                </c:pt>
                <c:pt idx="2">
                  <c:v>Travailleur contractuel ou saisonnier</c:v>
                </c:pt>
                <c:pt idx="3">
                  <c:v>À son compte / travailleur autonome</c:v>
                </c:pt>
                <c:pt idx="4">
                  <c:v>Étudiant</c:v>
                </c:pt>
                <c:pt idx="5">
                  <c:v>Au foyer</c:v>
                </c:pt>
                <c:pt idx="6">
                  <c:v>Sans emploi / en recherche d'emploi</c:v>
                </c:pt>
                <c:pt idx="7">
                  <c:v>Congé parental / maternité / paternité ou congé de maladie</c:v>
                </c:pt>
              </c:strCache>
            </c:strRef>
          </c:cat>
          <c:val>
            <c:numRef>
              <c:f>Feuil1!$B$2:$B$9</c:f>
              <c:numCache>
                <c:formatCode>0%</c:formatCode>
                <c:ptCount val="8"/>
                <c:pt idx="0">
                  <c:v>0.74</c:v>
                </c:pt>
                <c:pt idx="1">
                  <c:v>0.06</c:v>
                </c:pt>
                <c:pt idx="2">
                  <c:v>0.02</c:v>
                </c:pt>
                <c:pt idx="3">
                  <c:v>7.0000000000000007E-2</c:v>
                </c:pt>
                <c:pt idx="4">
                  <c:v>0.02</c:v>
                </c:pt>
                <c:pt idx="5">
                  <c:v>0.03</c:v>
                </c:pt>
                <c:pt idx="6">
                  <c:v>0.02</c:v>
                </c:pt>
                <c:pt idx="7">
                  <c:v>0.02</c:v>
                </c:pt>
              </c:numCache>
            </c:numRef>
          </c:val>
        </c:ser>
        <c:dLbls>
          <c:dLblPos val="outEnd"/>
          <c:showLegendKey val="0"/>
          <c:showVal val="1"/>
          <c:showCatName val="0"/>
          <c:showSerName val="0"/>
          <c:showPercent val="0"/>
          <c:showBubbleSize val="0"/>
        </c:dLbls>
        <c:gapWidth val="70"/>
        <c:axId val="285295648"/>
        <c:axId val="285296040"/>
      </c:barChart>
      <c:catAx>
        <c:axId val="285295648"/>
        <c:scaling>
          <c:orientation val="maxMin"/>
        </c:scaling>
        <c:delete val="0"/>
        <c:axPos val="l"/>
        <c:numFmt formatCode="General" sourceLinked="0"/>
        <c:majorTickMark val="none"/>
        <c:minorTickMark val="none"/>
        <c:tickLblPos val="nextTo"/>
        <c:crossAx val="285296040"/>
        <c:crosses val="autoZero"/>
        <c:auto val="1"/>
        <c:lblAlgn val="ctr"/>
        <c:lblOffset val="100"/>
        <c:noMultiLvlLbl val="0"/>
      </c:catAx>
      <c:valAx>
        <c:axId val="285296040"/>
        <c:scaling>
          <c:orientation val="minMax"/>
          <c:max val="1"/>
          <c:min val="0"/>
        </c:scaling>
        <c:delete val="1"/>
        <c:axPos val="t"/>
        <c:numFmt formatCode="0%" sourceLinked="1"/>
        <c:majorTickMark val="out"/>
        <c:minorTickMark val="none"/>
        <c:tickLblPos val="nextTo"/>
        <c:crossAx val="285295648"/>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97271251874186"/>
          <c:y val="6.1025256010893286E-2"/>
          <c:w val="0.63002728748125814"/>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dPt>
          <c:dPt>
            <c:idx val="8"/>
            <c:invertIfNegative val="0"/>
            <c:bubble3D val="0"/>
            <c:spPr>
              <a:solidFill>
                <a:schemeClr val="tx1">
                  <a:lumMod val="50000"/>
                  <a:lumOff val="50000"/>
                </a:schemeClr>
              </a:solidFill>
            </c:spPr>
          </c:dPt>
          <c:dPt>
            <c:idx val="9"/>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Horaire ou quart normal de jour
(8 à 4 ou 9 à 5)</c:v>
                </c:pt>
                <c:pt idx="1">
                  <c:v>Quart rotatif (alternance jour et soir, par exemple dans les services et commerces)</c:v>
                </c:pt>
                <c:pt idx="2">
                  <c:v>Horaire irrégulier (sur appel)</c:v>
                </c:pt>
                <c:pt idx="3">
                  <c:v>Quart rotatif (alternance du jour à la soirée et à la nuit)</c:v>
                </c:pt>
                <c:pt idx="4">
                  <c:v>Quart normal de soirée</c:v>
                </c:pt>
                <c:pt idx="5">
                  <c:v>Quart normal de nuit</c:v>
                </c:pt>
                <c:pt idx="6">
                  <c:v>Quart brisé</c:v>
                </c:pt>
                <c:pt idx="7">
                  <c:v>Autre</c:v>
                </c:pt>
              </c:strCache>
            </c:strRef>
          </c:cat>
          <c:val>
            <c:numRef>
              <c:f>Feuil1!$B$2:$B$9</c:f>
              <c:numCache>
                <c:formatCode>0%</c:formatCode>
                <c:ptCount val="8"/>
                <c:pt idx="0">
                  <c:v>0.71</c:v>
                </c:pt>
                <c:pt idx="1">
                  <c:v>0.05</c:v>
                </c:pt>
                <c:pt idx="2">
                  <c:v>0.05</c:v>
                </c:pt>
                <c:pt idx="3">
                  <c:v>0.04</c:v>
                </c:pt>
                <c:pt idx="4">
                  <c:v>0.03</c:v>
                </c:pt>
                <c:pt idx="5">
                  <c:v>0.03</c:v>
                </c:pt>
                <c:pt idx="6">
                  <c:v>0.02</c:v>
                </c:pt>
                <c:pt idx="7">
                  <c:v>7.0000000000000007E-2</c:v>
                </c:pt>
              </c:numCache>
            </c:numRef>
          </c:val>
        </c:ser>
        <c:dLbls>
          <c:dLblPos val="outEnd"/>
          <c:showLegendKey val="0"/>
          <c:showVal val="1"/>
          <c:showCatName val="0"/>
          <c:showSerName val="0"/>
          <c:showPercent val="0"/>
          <c:showBubbleSize val="0"/>
        </c:dLbls>
        <c:gapWidth val="70"/>
        <c:axId val="283519752"/>
        <c:axId val="283520144"/>
      </c:barChart>
      <c:catAx>
        <c:axId val="283519752"/>
        <c:scaling>
          <c:orientation val="maxMin"/>
        </c:scaling>
        <c:delete val="0"/>
        <c:axPos val="l"/>
        <c:numFmt formatCode="General" sourceLinked="0"/>
        <c:majorTickMark val="none"/>
        <c:minorTickMark val="none"/>
        <c:tickLblPos val="nextTo"/>
        <c:crossAx val="283520144"/>
        <c:crosses val="autoZero"/>
        <c:auto val="1"/>
        <c:lblAlgn val="ctr"/>
        <c:lblOffset val="100"/>
        <c:noMultiLvlLbl val="0"/>
      </c:catAx>
      <c:valAx>
        <c:axId val="283520144"/>
        <c:scaling>
          <c:orientation val="minMax"/>
          <c:max val="1"/>
          <c:min val="0"/>
        </c:scaling>
        <c:delete val="1"/>
        <c:axPos val="t"/>
        <c:numFmt formatCode="0%" sourceLinked="1"/>
        <c:majorTickMark val="out"/>
        <c:minorTickMark val="none"/>
        <c:tickLblPos val="nextTo"/>
        <c:crossAx val="283519752"/>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dPt>
          <c:dPt>
            <c:idx val="8"/>
            <c:invertIfNegative val="0"/>
            <c:bubble3D val="0"/>
            <c:spPr>
              <a:solidFill>
                <a:schemeClr val="tx1">
                  <a:lumMod val="50000"/>
                  <a:lumOff val="50000"/>
                </a:schemeClr>
              </a:solidFill>
            </c:spPr>
          </c:dPt>
          <c:dPt>
            <c:idx val="9"/>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Moins de 25 heures</c:v>
                </c:pt>
                <c:pt idx="1">
                  <c:v>Entre 25 et 29 heures</c:v>
                </c:pt>
                <c:pt idx="2">
                  <c:v>Entre 30 et 34 heures</c:v>
                </c:pt>
                <c:pt idx="3">
                  <c:v>Entre 35 et 39 heures</c:v>
                </c:pt>
                <c:pt idx="4">
                  <c:v>Entre 40 et 44 heures</c:v>
                </c:pt>
                <c:pt idx="5">
                  <c:v>Entre 45 et 49 heures</c:v>
                </c:pt>
                <c:pt idx="6">
                  <c:v>50 heures et plus</c:v>
                </c:pt>
              </c:strCache>
            </c:strRef>
          </c:cat>
          <c:val>
            <c:numRef>
              <c:f>Feuil1!$B$2:$B$8</c:f>
              <c:numCache>
                <c:formatCode>0%</c:formatCode>
                <c:ptCount val="7"/>
                <c:pt idx="0">
                  <c:v>0.06</c:v>
                </c:pt>
                <c:pt idx="1">
                  <c:v>0.05</c:v>
                </c:pt>
                <c:pt idx="2">
                  <c:v>0.11</c:v>
                </c:pt>
                <c:pt idx="3">
                  <c:v>0.36</c:v>
                </c:pt>
                <c:pt idx="4">
                  <c:v>0.28999999999999998</c:v>
                </c:pt>
                <c:pt idx="5">
                  <c:v>0.06</c:v>
                </c:pt>
                <c:pt idx="6">
                  <c:v>0.06</c:v>
                </c:pt>
              </c:numCache>
            </c:numRef>
          </c:val>
        </c:ser>
        <c:dLbls>
          <c:dLblPos val="outEnd"/>
          <c:showLegendKey val="0"/>
          <c:showVal val="1"/>
          <c:showCatName val="0"/>
          <c:showSerName val="0"/>
          <c:showPercent val="0"/>
          <c:showBubbleSize val="0"/>
        </c:dLbls>
        <c:gapWidth val="70"/>
        <c:axId val="283520536"/>
        <c:axId val="283520928"/>
      </c:barChart>
      <c:catAx>
        <c:axId val="283520536"/>
        <c:scaling>
          <c:orientation val="maxMin"/>
        </c:scaling>
        <c:delete val="0"/>
        <c:axPos val="l"/>
        <c:numFmt formatCode="General" sourceLinked="0"/>
        <c:majorTickMark val="none"/>
        <c:minorTickMark val="none"/>
        <c:tickLblPos val="nextTo"/>
        <c:crossAx val="283520928"/>
        <c:crosses val="autoZero"/>
        <c:auto val="1"/>
        <c:lblAlgn val="ctr"/>
        <c:lblOffset val="100"/>
        <c:noMultiLvlLbl val="0"/>
      </c:catAx>
      <c:valAx>
        <c:axId val="283520928"/>
        <c:scaling>
          <c:orientation val="minMax"/>
          <c:max val="1"/>
          <c:min val="0"/>
        </c:scaling>
        <c:delete val="1"/>
        <c:axPos val="t"/>
        <c:numFmt formatCode="0%" sourceLinked="1"/>
        <c:majorTickMark val="out"/>
        <c:minorTickMark val="none"/>
        <c:tickLblPos val="nextTo"/>
        <c:crossAx val="283520536"/>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c:v>
                </c:pt>
                <c:pt idx="1">
                  <c:v>Non</c:v>
                </c:pt>
                <c:pt idx="2">
                  <c:v>Je ne sais pas</c:v>
                </c:pt>
              </c:strCache>
            </c:strRef>
          </c:cat>
          <c:val>
            <c:numRef>
              <c:f>Feuil1!$B$2:$B$4</c:f>
              <c:numCache>
                <c:formatCode>0%</c:formatCode>
                <c:ptCount val="3"/>
                <c:pt idx="0">
                  <c:v>0.51</c:v>
                </c:pt>
                <c:pt idx="1">
                  <c:v>0.38</c:v>
                </c:pt>
                <c:pt idx="2">
                  <c:v>0.11</c:v>
                </c:pt>
              </c:numCache>
            </c:numRef>
          </c:val>
        </c:ser>
        <c:dLbls>
          <c:dLblPos val="outEnd"/>
          <c:showLegendKey val="0"/>
          <c:showVal val="1"/>
          <c:showCatName val="0"/>
          <c:showSerName val="0"/>
          <c:showPercent val="0"/>
          <c:showBubbleSize val="0"/>
        </c:dLbls>
        <c:gapWidth val="100"/>
        <c:axId val="318263392"/>
        <c:axId val="318263784"/>
      </c:barChart>
      <c:catAx>
        <c:axId val="318263392"/>
        <c:scaling>
          <c:orientation val="minMax"/>
        </c:scaling>
        <c:delete val="0"/>
        <c:axPos val="b"/>
        <c:numFmt formatCode="General" sourceLinked="0"/>
        <c:majorTickMark val="none"/>
        <c:minorTickMark val="none"/>
        <c:tickLblPos val="nextTo"/>
        <c:crossAx val="318263784"/>
        <c:crosses val="autoZero"/>
        <c:auto val="1"/>
        <c:lblAlgn val="ctr"/>
        <c:lblOffset val="100"/>
        <c:noMultiLvlLbl val="0"/>
      </c:catAx>
      <c:valAx>
        <c:axId val="318263784"/>
        <c:scaling>
          <c:orientation val="minMax"/>
          <c:max val="1"/>
          <c:min val="0"/>
        </c:scaling>
        <c:delete val="1"/>
        <c:axPos val="l"/>
        <c:numFmt formatCode="0%" sourceLinked="1"/>
        <c:majorTickMark val="out"/>
        <c:minorTickMark val="none"/>
        <c:tickLblPos val="nextTo"/>
        <c:crossAx val="318263392"/>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accent2">
                  <a:lumMod val="40000"/>
                  <a:lumOff val="60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Entièrement moi</c:v>
                </c:pt>
                <c:pt idx="1">
                  <c:v>Majoritairement moi</c:v>
                </c:pt>
                <c:pt idx="2">
                  <c:v>Partagé à parts relativement égales entre moi et mon(ma) conjoint(e)</c:v>
                </c:pt>
                <c:pt idx="3">
                  <c:v>Majoritairement mon(ma) conjoint(e)</c:v>
                </c:pt>
              </c:strCache>
            </c:strRef>
          </c:cat>
          <c:val>
            <c:numRef>
              <c:f>Feuil1!$B$2:$B$5</c:f>
              <c:numCache>
                <c:formatCode>0%</c:formatCode>
                <c:ptCount val="4"/>
                <c:pt idx="0">
                  <c:v>0.02</c:v>
                </c:pt>
                <c:pt idx="1">
                  <c:v>0.24</c:v>
                </c:pt>
                <c:pt idx="2">
                  <c:v>0.61</c:v>
                </c:pt>
                <c:pt idx="3">
                  <c:v>0.13</c:v>
                </c:pt>
              </c:numCache>
            </c:numRef>
          </c:val>
        </c:ser>
        <c:dLbls>
          <c:dLblPos val="outEnd"/>
          <c:showLegendKey val="0"/>
          <c:showVal val="1"/>
          <c:showCatName val="0"/>
          <c:showSerName val="0"/>
          <c:showPercent val="0"/>
          <c:showBubbleSize val="0"/>
        </c:dLbls>
        <c:gapWidth val="100"/>
        <c:axId val="318264568"/>
        <c:axId val="318264960"/>
      </c:barChart>
      <c:catAx>
        <c:axId val="318264568"/>
        <c:scaling>
          <c:orientation val="minMax"/>
        </c:scaling>
        <c:delete val="0"/>
        <c:axPos val="b"/>
        <c:numFmt formatCode="General" sourceLinked="0"/>
        <c:majorTickMark val="none"/>
        <c:minorTickMark val="none"/>
        <c:tickLblPos val="nextTo"/>
        <c:crossAx val="318264960"/>
        <c:crosses val="autoZero"/>
        <c:auto val="1"/>
        <c:lblAlgn val="ctr"/>
        <c:lblOffset val="100"/>
        <c:noMultiLvlLbl val="0"/>
      </c:catAx>
      <c:valAx>
        <c:axId val="318264960"/>
        <c:scaling>
          <c:orientation val="minMax"/>
          <c:max val="1"/>
          <c:min val="0"/>
        </c:scaling>
        <c:delete val="1"/>
        <c:axPos val="l"/>
        <c:numFmt formatCode="0%" sourceLinked="1"/>
        <c:majorTickMark val="out"/>
        <c:minorTickMark val="none"/>
        <c:tickLblPos val="nextTo"/>
        <c:crossAx val="318264568"/>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2537861405320126"/>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accent2">
                  <a:lumMod val="40000"/>
                  <a:lumOff val="60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Entièrement moi</c:v>
                </c:pt>
                <c:pt idx="1">
                  <c:v>Majoritairement moi</c:v>
                </c:pt>
                <c:pt idx="2">
                  <c:v>Partagé à parts relativement égales entre moi et mon(ma) conjoint(e)</c:v>
                </c:pt>
                <c:pt idx="3">
                  <c:v>Majoritairement mon(ma) conjoint(e)</c:v>
                </c:pt>
                <c:pt idx="4">
                  <c:v>Entièrement mon(ma) conjoint(e)</c:v>
                </c:pt>
              </c:strCache>
            </c:strRef>
          </c:cat>
          <c:val>
            <c:numRef>
              <c:f>Feuil1!$B$2:$B$6</c:f>
              <c:numCache>
                <c:formatCode>0%</c:formatCode>
                <c:ptCount val="5"/>
                <c:pt idx="0">
                  <c:v>0.04</c:v>
                </c:pt>
                <c:pt idx="1">
                  <c:v>0.24</c:v>
                </c:pt>
                <c:pt idx="2">
                  <c:v>0.56000000000000005</c:v>
                </c:pt>
                <c:pt idx="3">
                  <c:v>0.15</c:v>
                </c:pt>
                <c:pt idx="4">
                  <c:v>0.01</c:v>
                </c:pt>
              </c:numCache>
            </c:numRef>
          </c:val>
        </c:ser>
        <c:dLbls>
          <c:dLblPos val="outEnd"/>
          <c:showLegendKey val="0"/>
          <c:showVal val="1"/>
          <c:showCatName val="0"/>
          <c:showSerName val="0"/>
          <c:showPercent val="0"/>
          <c:showBubbleSize val="0"/>
        </c:dLbls>
        <c:gapWidth val="100"/>
        <c:axId val="318265744"/>
        <c:axId val="318266136"/>
      </c:barChart>
      <c:catAx>
        <c:axId val="318265744"/>
        <c:scaling>
          <c:orientation val="minMax"/>
        </c:scaling>
        <c:delete val="0"/>
        <c:axPos val="b"/>
        <c:numFmt formatCode="General" sourceLinked="0"/>
        <c:majorTickMark val="none"/>
        <c:minorTickMark val="none"/>
        <c:tickLblPos val="nextTo"/>
        <c:crossAx val="318266136"/>
        <c:crosses val="autoZero"/>
        <c:auto val="1"/>
        <c:lblAlgn val="ctr"/>
        <c:lblOffset val="100"/>
        <c:noMultiLvlLbl val="0"/>
      </c:catAx>
      <c:valAx>
        <c:axId val="318266136"/>
        <c:scaling>
          <c:orientation val="minMax"/>
          <c:max val="1"/>
          <c:min val="0"/>
        </c:scaling>
        <c:delete val="1"/>
        <c:axPos val="l"/>
        <c:numFmt formatCode="0%" sourceLinked="1"/>
        <c:majorTickMark val="out"/>
        <c:minorTickMark val="none"/>
        <c:tickLblPos val="nextTo"/>
        <c:crossAx val="318265744"/>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accommodante</c:v>
                </c:pt>
                <c:pt idx="1">
                  <c:v>Assez accommodante</c:v>
                </c:pt>
                <c:pt idx="2">
                  <c:v>Peu accommodante</c:v>
                </c:pt>
                <c:pt idx="3">
                  <c:v>Pas du tout accommodante</c:v>
                </c:pt>
                <c:pt idx="4">
                  <c:v>Je ne sais pas</c:v>
                </c:pt>
              </c:strCache>
            </c:strRef>
          </c:cat>
          <c:val>
            <c:numRef>
              <c:f>Feuil1!$B$2:$B$6</c:f>
              <c:numCache>
                <c:formatCode>0%</c:formatCode>
                <c:ptCount val="5"/>
                <c:pt idx="0">
                  <c:v>0.04</c:v>
                </c:pt>
                <c:pt idx="1">
                  <c:v>0.35</c:v>
                </c:pt>
                <c:pt idx="2">
                  <c:v>0.49</c:v>
                </c:pt>
                <c:pt idx="3">
                  <c:v>0.08</c:v>
                </c:pt>
                <c:pt idx="4">
                  <c:v>0.04</c:v>
                </c:pt>
              </c:numCache>
            </c:numRef>
          </c:val>
        </c:ser>
        <c:dLbls>
          <c:dLblPos val="outEnd"/>
          <c:showLegendKey val="0"/>
          <c:showVal val="1"/>
          <c:showCatName val="0"/>
          <c:showSerName val="0"/>
          <c:showPercent val="0"/>
          <c:showBubbleSize val="0"/>
        </c:dLbls>
        <c:gapWidth val="100"/>
        <c:axId val="318266920"/>
        <c:axId val="319235024"/>
      </c:barChart>
      <c:catAx>
        <c:axId val="318266920"/>
        <c:scaling>
          <c:orientation val="minMax"/>
        </c:scaling>
        <c:delete val="0"/>
        <c:axPos val="b"/>
        <c:numFmt formatCode="General" sourceLinked="0"/>
        <c:majorTickMark val="none"/>
        <c:minorTickMark val="none"/>
        <c:tickLblPos val="nextTo"/>
        <c:crossAx val="319235024"/>
        <c:crosses val="autoZero"/>
        <c:auto val="1"/>
        <c:lblAlgn val="ctr"/>
        <c:lblOffset val="100"/>
        <c:noMultiLvlLbl val="0"/>
      </c:catAx>
      <c:valAx>
        <c:axId val="319235024"/>
        <c:scaling>
          <c:orientation val="minMax"/>
          <c:max val="1"/>
          <c:min val="0"/>
        </c:scaling>
        <c:delete val="1"/>
        <c:axPos val="l"/>
        <c:numFmt formatCode="0%" sourceLinked="1"/>
        <c:majorTickMark val="out"/>
        <c:minorTickMark val="none"/>
        <c:tickLblPos val="nextTo"/>
        <c:crossAx val="318266920"/>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bien adapté</c:v>
                </c:pt>
                <c:pt idx="1">
                  <c:v>Plutôt bien adapté</c:v>
                </c:pt>
                <c:pt idx="2">
                  <c:v>Plutôt mal adapté</c:v>
                </c:pt>
                <c:pt idx="3">
                  <c:v>Très mal adapté</c:v>
                </c:pt>
                <c:pt idx="4">
                  <c:v>Je ne sais pas</c:v>
                </c:pt>
              </c:strCache>
            </c:strRef>
          </c:cat>
          <c:val>
            <c:numRef>
              <c:f>Feuil1!$B$2:$B$6</c:f>
              <c:numCache>
                <c:formatCode>0%</c:formatCode>
                <c:ptCount val="5"/>
                <c:pt idx="0">
                  <c:v>0.02</c:v>
                </c:pt>
                <c:pt idx="1">
                  <c:v>0.28999999999999998</c:v>
                </c:pt>
                <c:pt idx="2">
                  <c:v>0.24</c:v>
                </c:pt>
                <c:pt idx="3">
                  <c:v>0.08</c:v>
                </c:pt>
                <c:pt idx="4">
                  <c:v>0.37</c:v>
                </c:pt>
              </c:numCache>
            </c:numRef>
          </c:val>
        </c:ser>
        <c:dLbls>
          <c:dLblPos val="outEnd"/>
          <c:showLegendKey val="0"/>
          <c:showVal val="1"/>
          <c:showCatName val="0"/>
          <c:showSerName val="0"/>
          <c:showPercent val="0"/>
          <c:showBubbleSize val="0"/>
        </c:dLbls>
        <c:gapWidth val="100"/>
        <c:axId val="319236200"/>
        <c:axId val="319236592"/>
      </c:barChart>
      <c:catAx>
        <c:axId val="319236200"/>
        <c:scaling>
          <c:orientation val="minMax"/>
        </c:scaling>
        <c:delete val="0"/>
        <c:axPos val="b"/>
        <c:numFmt formatCode="General" sourceLinked="0"/>
        <c:majorTickMark val="none"/>
        <c:minorTickMark val="none"/>
        <c:tickLblPos val="nextTo"/>
        <c:crossAx val="319236592"/>
        <c:crosses val="autoZero"/>
        <c:auto val="1"/>
        <c:lblAlgn val="ctr"/>
        <c:lblOffset val="100"/>
        <c:noMultiLvlLbl val="0"/>
      </c:catAx>
      <c:valAx>
        <c:axId val="319236592"/>
        <c:scaling>
          <c:orientation val="minMax"/>
          <c:max val="1"/>
          <c:min val="0"/>
        </c:scaling>
        <c:delete val="1"/>
        <c:axPos val="l"/>
        <c:numFmt formatCode="0%" sourceLinked="1"/>
        <c:majorTickMark val="out"/>
        <c:minorTickMark val="none"/>
        <c:tickLblPos val="nextTo"/>
        <c:crossAx val="319236200"/>
        <c:crosses val="autoZero"/>
        <c:crossBetween val="between"/>
      </c:valAx>
    </c:plotArea>
    <c:plotVisOnly val="1"/>
    <c:dispBlanksAs val="gap"/>
    <c:showDLblsOverMax val="0"/>
  </c:chart>
  <c:txPr>
    <a:bodyPr/>
    <a:lstStyle/>
    <a:p>
      <a:pPr>
        <a:defRPr lang="fr-CA" sz="12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c:v>
                </c:pt>
                <c:pt idx="1">
                  <c:v>Non</c:v>
                </c:pt>
                <c:pt idx="2">
                  <c:v>Je ne sais pas</c:v>
                </c:pt>
              </c:strCache>
            </c:strRef>
          </c:cat>
          <c:val>
            <c:numRef>
              <c:f>Feuil1!$B$2:$B$4</c:f>
              <c:numCache>
                <c:formatCode>0%</c:formatCode>
                <c:ptCount val="3"/>
                <c:pt idx="0">
                  <c:v>0.17</c:v>
                </c:pt>
                <c:pt idx="1">
                  <c:v>0.27</c:v>
                </c:pt>
                <c:pt idx="2">
                  <c:v>0.56000000000000005</c:v>
                </c:pt>
              </c:numCache>
            </c:numRef>
          </c:val>
        </c:ser>
        <c:dLbls>
          <c:dLblPos val="outEnd"/>
          <c:showLegendKey val="0"/>
          <c:showVal val="1"/>
          <c:showCatName val="0"/>
          <c:showSerName val="0"/>
          <c:showPercent val="0"/>
          <c:showBubbleSize val="0"/>
        </c:dLbls>
        <c:gapWidth val="100"/>
        <c:axId val="319237376"/>
        <c:axId val="319237768"/>
      </c:barChart>
      <c:catAx>
        <c:axId val="319237376"/>
        <c:scaling>
          <c:orientation val="minMax"/>
        </c:scaling>
        <c:delete val="0"/>
        <c:axPos val="b"/>
        <c:numFmt formatCode="General" sourceLinked="0"/>
        <c:majorTickMark val="none"/>
        <c:minorTickMark val="none"/>
        <c:tickLblPos val="nextTo"/>
        <c:crossAx val="319237768"/>
        <c:crosses val="autoZero"/>
        <c:auto val="1"/>
        <c:lblAlgn val="ctr"/>
        <c:lblOffset val="100"/>
        <c:noMultiLvlLbl val="0"/>
      </c:catAx>
      <c:valAx>
        <c:axId val="319237768"/>
        <c:scaling>
          <c:orientation val="minMax"/>
          <c:max val="1"/>
          <c:min val="0"/>
        </c:scaling>
        <c:delete val="1"/>
        <c:axPos val="l"/>
        <c:numFmt formatCode="0%" sourceLinked="1"/>
        <c:majorTickMark val="out"/>
        <c:minorTickMark val="none"/>
        <c:tickLblPos val="nextTo"/>
        <c:crossAx val="319237376"/>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Moins de 8 heures</c:v>
                </c:pt>
                <c:pt idx="1">
                  <c:v>8 à 14 heures</c:v>
                </c:pt>
                <c:pt idx="2">
                  <c:v>15 à 21 heures</c:v>
                </c:pt>
                <c:pt idx="3">
                  <c:v>22 à 35 heures</c:v>
                </c:pt>
                <c:pt idx="4">
                  <c:v>36 heures et plus</c:v>
                </c:pt>
                <c:pt idx="5">
                  <c:v>Je ne sais pas</c:v>
                </c:pt>
              </c:strCache>
            </c:strRef>
          </c:cat>
          <c:val>
            <c:numRef>
              <c:f>Feuil1!$B$2:$B$7</c:f>
              <c:numCache>
                <c:formatCode>0%</c:formatCode>
                <c:ptCount val="6"/>
                <c:pt idx="0">
                  <c:v>0.23</c:v>
                </c:pt>
                <c:pt idx="1">
                  <c:v>0.34</c:v>
                </c:pt>
                <c:pt idx="2">
                  <c:v>0.2</c:v>
                </c:pt>
                <c:pt idx="3">
                  <c:v>0.11</c:v>
                </c:pt>
                <c:pt idx="4">
                  <c:v>0.1</c:v>
                </c:pt>
                <c:pt idx="5">
                  <c:v>0.02</c:v>
                </c:pt>
              </c:numCache>
            </c:numRef>
          </c:val>
        </c:ser>
        <c:dLbls>
          <c:dLblPos val="outEnd"/>
          <c:showLegendKey val="0"/>
          <c:showVal val="1"/>
          <c:showCatName val="0"/>
          <c:showSerName val="0"/>
          <c:showPercent val="0"/>
          <c:showBubbleSize val="0"/>
        </c:dLbls>
        <c:gapWidth val="70"/>
        <c:axId val="283366720"/>
        <c:axId val="283367112"/>
      </c:barChart>
      <c:catAx>
        <c:axId val="283366720"/>
        <c:scaling>
          <c:orientation val="maxMin"/>
        </c:scaling>
        <c:delete val="0"/>
        <c:axPos val="l"/>
        <c:numFmt formatCode="General" sourceLinked="0"/>
        <c:majorTickMark val="none"/>
        <c:minorTickMark val="none"/>
        <c:tickLblPos val="nextTo"/>
        <c:crossAx val="283367112"/>
        <c:crosses val="autoZero"/>
        <c:auto val="1"/>
        <c:lblAlgn val="ctr"/>
        <c:lblOffset val="100"/>
        <c:noMultiLvlLbl val="0"/>
      </c:catAx>
      <c:valAx>
        <c:axId val="283367112"/>
        <c:scaling>
          <c:orientation val="minMax"/>
          <c:max val="1"/>
          <c:min val="0"/>
        </c:scaling>
        <c:delete val="1"/>
        <c:axPos val="t"/>
        <c:numFmt formatCode="0%" sourceLinked="1"/>
        <c:majorTickMark val="out"/>
        <c:minorTickMark val="none"/>
        <c:tickLblPos val="nextTo"/>
        <c:crossAx val="283366720"/>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Moins de 25 heures</c:v>
                </c:pt>
                <c:pt idx="1">
                  <c:v>Entre 25 et 29 heures</c:v>
                </c:pt>
                <c:pt idx="2">
                  <c:v>Entre 30 et 34 heures</c:v>
                </c:pt>
                <c:pt idx="3">
                  <c:v>Entre 35 et 39 heures</c:v>
                </c:pt>
                <c:pt idx="4">
                  <c:v>Entre 40 et 44 heures</c:v>
                </c:pt>
                <c:pt idx="5">
                  <c:v>Entre 45 et 49 heures</c:v>
                </c:pt>
                <c:pt idx="6">
                  <c:v>50 heures et plus</c:v>
                </c:pt>
                <c:pt idx="7">
                  <c:v>Je préfère ne pas répondre</c:v>
                </c:pt>
              </c:strCache>
            </c:strRef>
          </c:cat>
          <c:val>
            <c:numRef>
              <c:f>Feuil1!$B$2:$B$9</c:f>
              <c:numCache>
                <c:formatCode>0%</c:formatCode>
                <c:ptCount val="8"/>
                <c:pt idx="0">
                  <c:v>0.08</c:v>
                </c:pt>
                <c:pt idx="1">
                  <c:v>0.06</c:v>
                </c:pt>
                <c:pt idx="2">
                  <c:v>0.1</c:v>
                </c:pt>
                <c:pt idx="3">
                  <c:v>0.39</c:v>
                </c:pt>
                <c:pt idx="4">
                  <c:v>0.27</c:v>
                </c:pt>
                <c:pt idx="5">
                  <c:v>0.05</c:v>
                </c:pt>
                <c:pt idx="6">
                  <c:v>0.04</c:v>
                </c:pt>
                <c:pt idx="7">
                  <c:v>0.01</c:v>
                </c:pt>
              </c:numCache>
            </c:numRef>
          </c:val>
        </c:ser>
        <c:dLbls>
          <c:dLblPos val="outEnd"/>
          <c:showLegendKey val="0"/>
          <c:showVal val="1"/>
          <c:showCatName val="0"/>
          <c:showSerName val="0"/>
          <c:showPercent val="0"/>
          <c:showBubbleSize val="0"/>
        </c:dLbls>
        <c:gapWidth val="70"/>
        <c:axId val="283367896"/>
        <c:axId val="283368288"/>
      </c:barChart>
      <c:catAx>
        <c:axId val="283367896"/>
        <c:scaling>
          <c:orientation val="maxMin"/>
        </c:scaling>
        <c:delete val="0"/>
        <c:axPos val="l"/>
        <c:numFmt formatCode="General" sourceLinked="0"/>
        <c:majorTickMark val="none"/>
        <c:minorTickMark val="none"/>
        <c:tickLblPos val="nextTo"/>
        <c:crossAx val="283368288"/>
        <c:crosses val="autoZero"/>
        <c:auto val="1"/>
        <c:lblAlgn val="ctr"/>
        <c:lblOffset val="100"/>
        <c:noMultiLvlLbl val="0"/>
      </c:catAx>
      <c:valAx>
        <c:axId val="283368288"/>
        <c:scaling>
          <c:orientation val="minMax"/>
          <c:max val="1"/>
          <c:min val="0"/>
        </c:scaling>
        <c:delete val="1"/>
        <c:axPos val="t"/>
        <c:numFmt formatCode="0%" sourceLinked="1"/>
        <c:majorTickMark val="out"/>
        <c:minorTickMark val="none"/>
        <c:tickLblPos val="nextTo"/>
        <c:crossAx val="283367896"/>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4371623621397"/>
          <c:y val="6.1025256010893286E-2"/>
          <c:w val="0.763856283763786"/>
          <c:h val="0.93897474398910663"/>
        </c:manualLayout>
      </c:layout>
      <c:barChart>
        <c:barDir val="bar"/>
        <c:grouping val="clustered"/>
        <c:varyColors val="0"/>
        <c:ser>
          <c:idx val="0"/>
          <c:order val="0"/>
          <c:tx>
            <c:strRef>
              <c:f>Feuil1!$B$1</c:f>
              <c:strCache>
                <c:ptCount val="1"/>
                <c:pt idx="0">
                  <c:v>Série 1</c:v>
                </c:pt>
              </c:strCache>
            </c:strRef>
          </c:tx>
          <c:spPr>
            <a:solidFill>
              <a:srgbClr val="1F6394"/>
            </a:solidFill>
          </c:spPr>
          <c:invertIfNegative val="0"/>
          <c:dPt>
            <c:idx val="4"/>
            <c:invertIfNegative val="0"/>
            <c:bubble3D val="0"/>
          </c:dPt>
          <c:dPt>
            <c:idx val="5"/>
            <c:invertIfNegative val="0"/>
            <c:bubble3D val="0"/>
          </c:dPt>
          <c:dPt>
            <c:idx val="7"/>
            <c:invertIfNegative val="0"/>
            <c:bubble3D val="0"/>
            <c:spPr>
              <a:solidFill>
                <a:schemeClr val="tx1">
                  <a:lumMod val="50000"/>
                  <a:lumOff val="50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Moins de 30 minutes</c:v>
                </c:pt>
                <c:pt idx="1">
                  <c:v>Entre 30 minutes et moins de 1 heure</c:v>
                </c:pt>
                <c:pt idx="2">
                  <c:v>Entre 1 heure et moins de 1 heure 30</c:v>
                </c:pt>
                <c:pt idx="3">
                  <c:v>Entre 1 heure 30 et moins de 2 heures</c:v>
                </c:pt>
                <c:pt idx="4">
                  <c:v>Entre 2 heures et moins de 2 heures 30</c:v>
                </c:pt>
                <c:pt idx="5">
                  <c:v>Entre 2 heures 30 et 3 heures</c:v>
                </c:pt>
                <c:pt idx="6">
                  <c:v>Plus de 3 heures</c:v>
                </c:pt>
                <c:pt idx="7">
                  <c:v>Je ne sais pas</c:v>
                </c:pt>
              </c:strCache>
            </c:strRef>
          </c:cat>
          <c:val>
            <c:numRef>
              <c:f>Feuil1!$B$2:$B$9</c:f>
              <c:numCache>
                <c:formatCode>0%</c:formatCode>
                <c:ptCount val="8"/>
                <c:pt idx="0">
                  <c:v>0.25</c:v>
                </c:pt>
                <c:pt idx="1">
                  <c:v>0.3</c:v>
                </c:pt>
                <c:pt idx="2">
                  <c:v>0.21</c:v>
                </c:pt>
                <c:pt idx="3">
                  <c:v>0.12</c:v>
                </c:pt>
                <c:pt idx="4">
                  <c:v>0.06</c:v>
                </c:pt>
                <c:pt idx="5">
                  <c:v>0.03</c:v>
                </c:pt>
                <c:pt idx="6">
                  <c:v>0.02</c:v>
                </c:pt>
                <c:pt idx="7">
                  <c:v>0.01</c:v>
                </c:pt>
              </c:numCache>
            </c:numRef>
          </c:val>
        </c:ser>
        <c:dLbls>
          <c:dLblPos val="outEnd"/>
          <c:showLegendKey val="0"/>
          <c:showVal val="1"/>
          <c:showCatName val="0"/>
          <c:showSerName val="0"/>
          <c:showPercent val="0"/>
          <c:showBubbleSize val="0"/>
        </c:dLbls>
        <c:gapWidth val="70"/>
        <c:axId val="283369072"/>
        <c:axId val="283369464"/>
      </c:barChart>
      <c:catAx>
        <c:axId val="283369072"/>
        <c:scaling>
          <c:orientation val="maxMin"/>
        </c:scaling>
        <c:delete val="0"/>
        <c:axPos val="l"/>
        <c:numFmt formatCode="General" sourceLinked="0"/>
        <c:majorTickMark val="none"/>
        <c:minorTickMark val="none"/>
        <c:tickLblPos val="nextTo"/>
        <c:crossAx val="283369464"/>
        <c:crosses val="autoZero"/>
        <c:auto val="1"/>
        <c:lblAlgn val="ctr"/>
        <c:lblOffset val="100"/>
        <c:noMultiLvlLbl val="0"/>
      </c:catAx>
      <c:valAx>
        <c:axId val="283369464"/>
        <c:scaling>
          <c:orientation val="minMax"/>
          <c:max val="1"/>
          <c:min val="0"/>
        </c:scaling>
        <c:delete val="1"/>
        <c:axPos val="t"/>
        <c:numFmt formatCode="0%" sourceLinked="1"/>
        <c:majorTickMark val="out"/>
        <c:minorTickMark val="none"/>
        <c:tickLblPos val="nextTo"/>
        <c:crossAx val="283369072"/>
        <c:crosses val="autoZero"/>
        <c:crossBetween val="between"/>
      </c:valAx>
    </c:plotArea>
    <c:plotVisOnly val="1"/>
    <c:dispBlanksAs val="gap"/>
    <c:showDLblsOverMax val="0"/>
  </c:chart>
  <c:txPr>
    <a:bodyPr/>
    <a:lstStyle/>
    <a:p>
      <a:pPr>
        <a:defRPr sz="12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lumMod val="65000"/>
                  <a:lumOff val="3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c:v>
                </c:pt>
                <c:pt idx="1">
                  <c:v>Non</c:v>
                </c:pt>
                <c:pt idx="2">
                  <c:v>Je ne sais pas</c:v>
                </c:pt>
              </c:strCache>
            </c:strRef>
          </c:cat>
          <c:val>
            <c:numRef>
              <c:f>Feuil1!$B$2:$B$4</c:f>
              <c:numCache>
                <c:formatCode>0%</c:formatCode>
                <c:ptCount val="3"/>
                <c:pt idx="0">
                  <c:v>0.27</c:v>
                </c:pt>
                <c:pt idx="1">
                  <c:v>0.37</c:v>
                </c:pt>
                <c:pt idx="2">
                  <c:v>0.36</c:v>
                </c:pt>
              </c:numCache>
            </c:numRef>
          </c:val>
        </c:ser>
        <c:dLbls>
          <c:dLblPos val="outEnd"/>
          <c:showLegendKey val="0"/>
          <c:showVal val="1"/>
          <c:showCatName val="0"/>
          <c:showSerName val="0"/>
          <c:showPercent val="0"/>
          <c:showBubbleSize val="0"/>
        </c:dLbls>
        <c:gapWidth val="100"/>
        <c:axId val="283508680"/>
        <c:axId val="283509072"/>
      </c:barChart>
      <c:catAx>
        <c:axId val="283508680"/>
        <c:scaling>
          <c:orientation val="minMax"/>
        </c:scaling>
        <c:delete val="0"/>
        <c:axPos val="b"/>
        <c:numFmt formatCode="General" sourceLinked="0"/>
        <c:majorTickMark val="none"/>
        <c:minorTickMark val="none"/>
        <c:tickLblPos val="nextTo"/>
        <c:crossAx val="283509072"/>
        <c:crosses val="autoZero"/>
        <c:auto val="1"/>
        <c:lblAlgn val="ctr"/>
        <c:lblOffset val="100"/>
        <c:noMultiLvlLbl val="0"/>
      </c:catAx>
      <c:valAx>
        <c:axId val="283509072"/>
        <c:scaling>
          <c:orientation val="minMax"/>
          <c:max val="1"/>
          <c:min val="0"/>
        </c:scaling>
        <c:delete val="1"/>
        <c:axPos val="l"/>
        <c:numFmt formatCode="0%" sourceLinked="1"/>
        <c:majorTickMark val="out"/>
        <c:minorTickMark val="none"/>
        <c:tickLblPos val="nextTo"/>
        <c:crossAx val="283508680"/>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lumMod val="65000"/>
                  <a:lumOff val="35000"/>
                </a:schemeClr>
              </a:solidFill>
            </c:spPr>
          </c:dPt>
          <c:dPt>
            <c:idx val="4"/>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flexible</c:v>
                </c:pt>
                <c:pt idx="1">
                  <c:v>Assez flexible</c:v>
                </c:pt>
                <c:pt idx="2">
                  <c:v>Peu flexible</c:v>
                </c:pt>
                <c:pt idx="3">
                  <c:v>Pas du tout flexible</c:v>
                </c:pt>
                <c:pt idx="4">
                  <c:v>Je ne sais pas</c:v>
                </c:pt>
              </c:strCache>
            </c:strRef>
          </c:cat>
          <c:val>
            <c:numRef>
              <c:f>Feuil1!$B$2:$B$6</c:f>
              <c:numCache>
                <c:formatCode>0%</c:formatCode>
                <c:ptCount val="5"/>
                <c:pt idx="0">
                  <c:v>0.21</c:v>
                </c:pt>
                <c:pt idx="1">
                  <c:v>0.46</c:v>
                </c:pt>
                <c:pt idx="2">
                  <c:v>0.23</c:v>
                </c:pt>
                <c:pt idx="3">
                  <c:v>7.0000000000000007E-2</c:v>
                </c:pt>
                <c:pt idx="4">
                  <c:v>0.03</c:v>
                </c:pt>
              </c:numCache>
            </c:numRef>
          </c:val>
        </c:ser>
        <c:dLbls>
          <c:dLblPos val="outEnd"/>
          <c:showLegendKey val="0"/>
          <c:showVal val="1"/>
          <c:showCatName val="0"/>
          <c:showSerName val="0"/>
          <c:showPercent val="0"/>
          <c:showBubbleSize val="0"/>
        </c:dLbls>
        <c:gapWidth val="100"/>
        <c:axId val="283509856"/>
        <c:axId val="283510248"/>
      </c:barChart>
      <c:catAx>
        <c:axId val="283509856"/>
        <c:scaling>
          <c:orientation val="minMax"/>
        </c:scaling>
        <c:delete val="0"/>
        <c:axPos val="b"/>
        <c:numFmt formatCode="General" sourceLinked="0"/>
        <c:majorTickMark val="none"/>
        <c:minorTickMark val="none"/>
        <c:tickLblPos val="nextTo"/>
        <c:crossAx val="283510248"/>
        <c:crosses val="autoZero"/>
        <c:auto val="1"/>
        <c:lblAlgn val="ctr"/>
        <c:lblOffset val="100"/>
        <c:noMultiLvlLbl val="0"/>
      </c:catAx>
      <c:valAx>
        <c:axId val="283510248"/>
        <c:scaling>
          <c:orientation val="minMax"/>
          <c:max val="1"/>
          <c:min val="0"/>
        </c:scaling>
        <c:delete val="1"/>
        <c:axPos val="l"/>
        <c:numFmt formatCode="0%" sourceLinked="1"/>
        <c:majorTickMark val="out"/>
        <c:minorTickMark val="none"/>
        <c:tickLblPos val="nextTo"/>
        <c:crossAx val="283509856"/>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chemeClr val="tx1">
                  <a:lumMod val="50000"/>
                  <a:lumOff val="50000"/>
                </a:schemeClr>
              </a:solidFill>
            </c:spPr>
          </c:dPt>
          <c:dPt>
            <c:idx val="2"/>
            <c:invertIfNegative val="0"/>
            <c:bubble3D val="0"/>
            <c:spPr>
              <a:solidFill>
                <a:schemeClr val="tx1"/>
              </a:solidFill>
            </c:spPr>
          </c:dPt>
          <c:dPt>
            <c:idx val="3"/>
            <c:invertIfNegative val="0"/>
            <c:bubble3D val="0"/>
            <c:spPr>
              <a:solidFill>
                <a:schemeClr val="tx1">
                  <a:lumMod val="65000"/>
                  <a:lumOff val="35000"/>
                </a:schemeClr>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c:v>
                </c:pt>
                <c:pt idx="1">
                  <c:v>Non</c:v>
                </c:pt>
                <c:pt idx="2">
                  <c:v>Je ne sais pas</c:v>
                </c:pt>
              </c:strCache>
            </c:strRef>
          </c:cat>
          <c:val>
            <c:numRef>
              <c:f>Feuil1!$B$2:$B$4</c:f>
              <c:numCache>
                <c:formatCode>0%</c:formatCode>
                <c:ptCount val="3"/>
                <c:pt idx="0">
                  <c:v>0.56999999999999995</c:v>
                </c:pt>
                <c:pt idx="1">
                  <c:v>0.36</c:v>
                </c:pt>
                <c:pt idx="2">
                  <c:v>7.0000000000000007E-2</c:v>
                </c:pt>
              </c:numCache>
            </c:numRef>
          </c:val>
        </c:ser>
        <c:dLbls>
          <c:dLblPos val="outEnd"/>
          <c:showLegendKey val="0"/>
          <c:showVal val="1"/>
          <c:showCatName val="0"/>
          <c:showSerName val="0"/>
          <c:showPercent val="0"/>
          <c:showBubbleSize val="0"/>
        </c:dLbls>
        <c:gapWidth val="100"/>
        <c:axId val="283511032"/>
        <c:axId val="283511424"/>
      </c:barChart>
      <c:catAx>
        <c:axId val="283511032"/>
        <c:scaling>
          <c:orientation val="minMax"/>
        </c:scaling>
        <c:delete val="0"/>
        <c:axPos val="b"/>
        <c:numFmt formatCode="General" sourceLinked="0"/>
        <c:majorTickMark val="none"/>
        <c:minorTickMark val="none"/>
        <c:tickLblPos val="nextTo"/>
        <c:crossAx val="283511424"/>
        <c:crosses val="autoZero"/>
        <c:auto val="1"/>
        <c:lblAlgn val="ctr"/>
        <c:lblOffset val="100"/>
        <c:noMultiLvlLbl val="0"/>
      </c:catAx>
      <c:valAx>
        <c:axId val="283511424"/>
        <c:scaling>
          <c:orientation val="minMax"/>
          <c:max val="1"/>
          <c:min val="0"/>
        </c:scaling>
        <c:delete val="1"/>
        <c:axPos val="l"/>
        <c:numFmt formatCode="0%" sourceLinked="1"/>
        <c:majorTickMark val="out"/>
        <c:minorTickMark val="none"/>
        <c:tickLblPos val="nextTo"/>
        <c:crossAx val="283511032"/>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37055723803755297"/>
          <c:w val="0.96604938271604934"/>
          <c:h val="0.44047244094488192"/>
        </c:manualLayout>
      </c:layout>
      <c:barChart>
        <c:barDir val="col"/>
        <c:grouping val="clustered"/>
        <c:varyColors val="0"/>
        <c:ser>
          <c:idx val="0"/>
          <c:order val="0"/>
          <c:tx>
            <c:strRef>
              <c:f>Feuil1!$B$1</c:f>
              <c:strCache>
                <c:ptCount val="1"/>
                <c:pt idx="0">
                  <c:v>Série 1</c:v>
                </c:pt>
              </c:strCache>
            </c:strRef>
          </c:tx>
          <c:spPr>
            <a:solidFill>
              <a:srgbClr val="7B0A0E"/>
            </a:solidFill>
          </c:spPr>
          <c:invertIfNegative val="0"/>
          <c:dPt>
            <c:idx val="0"/>
            <c:invertIfNegative val="0"/>
            <c:bubble3D val="0"/>
            <c:spPr>
              <a:solidFill>
                <a:srgbClr val="1F6394"/>
              </a:solidFill>
            </c:spPr>
          </c:dPt>
          <c:dPt>
            <c:idx val="1"/>
            <c:invertIfNegative val="0"/>
            <c:bubble3D val="0"/>
            <c:spPr>
              <a:solidFill>
                <a:srgbClr val="1F6394"/>
              </a:solidFill>
            </c:spPr>
          </c:dPt>
          <c:dPt>
            <c:idx val="2"/>
            <c:invertIfNegative val="0"/>
            <c:bubble3D val="0"/>
            <c:spPr>
              <a:solidFill>
                <a:schemeClr val="tx1">
                  <a:lumMod val="65000"/>
                  <a:lumOff val="35000"/>
                </a:schemeClr>
              </a:solidFill>
            </c:spPr>
          </c:dPt>
          <c:dPt>
            <c:idx val="3"/>
            <c:invertIfNegative val="0"/>
            <c:bubble3D val="0"/>
            <c:spPr>
              <a:solidFill>
                <a:schemeClr val="tx1"/>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Formelles</c:v>
                </c:pt>
                <c:pt idx="1">
                  <c:v>Informelles</c:v>
                </c:pt>
                <c:pt idx="2">
                  <c:v>Une combinaison des deux</c:v>
                </c:pt>
                <c:pt idx="3">
                  <c:v>Je ne sais pas</c:v>
                </c:pt>
              </c:strCache>
            </c:strRef>
          </c:cat>
          <c:val>
            <c:numRef>
              <c:f>Feuil1!$B$2:$B$5</c:f>
              <c:numCache>
                <c:formatCode>0%</c:formatCode>
                <c:ptCount val="4"/>
                <c:pt idx="0">
                  <c:v>0.4</c:v>
                </c:pt>
                <c:pt idx="1">
                  <c:v>0.27</c:v>
                </c:pt>
                <c:pt idx="2">
                  <c:v>0.3</c:v>
                </c:pt>
                <c:pt idx="3">
                  <c:v>0.03</c:v>
                </c:pt>
              </c:numCache>
            </c:numRef>
          </c:val>
        </c:ser>
        <c:dLbls>
          <c:dLblPos val="outEnd"/>
          <c:showLegendKey val="0"/>
          <c:showVal val="1"/>
          <c:showCatName val="0"/>
          <c:showSerName val="0"/>
          <c:showPercent val="0"/>
          <c:showBubbleSize val="0"/>
        </c:dLbls>
        <c:gapWidth val="100"/>
        <c:axId val="283757144"/>
        <c:axId val="283757536"/>
      </c:barChart>
      <c:catAx>
        <c:axId val="283757144"/>
        <c:scaling>
          <c:orientation val="minMax"/>
        </c:scaling>
        <c:delete val="0"/>
        <c:axPos val="b"/>
        <c:numFmt formatCode="General" sourceLinked="0"/>
        <c:majorTickMark val="none"/>
        <c:minorTickMark val="none"/>
        <c:tickLblPos val="nextTo"/>
        <c:crossAx val="283757536"/>
        <c:crosses val="autoZero"/>
        <c:auto val="1"/>
        <c:lblAlgn val="ctr"/>
        <c:lblOffset val="100"/>
        <c:noMultiLvlLbl val="0"/>
      </c:catAx>
      <c:valAx>
        <c:axId val="283757536"/>
        <c:scaling>
          <c:orientation val="minMax"/>
          <c:max val="1"/>
          <c:min val="0"/>
        </c:scaling>
        <c:delete val="1"/>
        <c:axPos val="l"/>
        <c:numFmt formatCode="0%" sourceLinked="1"/>
        <c:majorTickMark val="out"/>
        <c:minorTickMark val="none"/>
        <c:tickLblPos val="nextTo"/>
        <c:crossAx val="283757144"/>
        <c:crosses val="autoZero"/>
        <c:crossBetween val="between"/>
      </c:valAx>
    </c:plotArea>
    <c:plotVisOnly val="1"/>
    <c:dispBlanksAs val="gap"/>
    <c:showDLblsOverMax val="0"/>
  </c:chart>
  <c:txPr>
    <a:bodyPr/>
    <a:lstStyle/>
    <a:p>
      <a:pPr>
        <a:defRPr sz="1200">
          <a:latin typeface="+mn-lt"/>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4719" cy="465614"/>
          </a:xfrm>
          <a:prstGeom prst="rect">
            <a:avLst/>
          </a:prstGeom>
        </p:spPr>
        <p:txBody>
          <a:bodyPr vert="horz" lIns="91940" tIns="45971" rIns="91940" bIns="45971" rtlCol="0"/>
          <a:lstStyle>
            <a:lvl1pPr algn="l">
              <a:defRPr sz="1200"/>
            </a:lvl1pPr>
          </a:lstStyle>
          <a:p>
            <a:endParaRPr lang="fr-CA"/>
          </a:p>
        </p:txBody>
      </p:sp>
      <p:sp>
        <p:nvSpPr>
          <p:cNvPr id="3" name="Espace réservé de la date 2"/>
          <p:cNvSpPr>
            <a:spLocks noGrp="1"/>
          </p:cNvSpPr>
          <p:nvPr>
            <p:ph type="dt" idx="1"/>
          </p:nvPr>
        </p:nvSpPr>
        <p:spPr>
          <a:xfrm>
            <a:off x="3979931" y="0"/>
            <a:ext cx="3044719" cy="465614"/>
          </a:xfrm>
          <a:prstGeom prst="rect">
            <a:avLst/>
          </a:prstGeom>
        </p:spPr>
        <p:txBody>
          <a:bodyPr vert="horz" lIns="91940" tIns="45971" rIns="91940" bIns="45971" rtlCol="0"/>
          <a:lstStyle>
            <a:lvl1pPr algn="r">
              <a:defRPr sz="1200"/>
            </a:lvl1pPr>
          </a:lstStyle>
          <a:p>
            <a:fld id="{BC2DDF94-3EE4-4A22-BB8D-33FFA65615E0}" type="datetimeFigureOut">
              <a:rPr lang="fr-CA" smtClean="0"/>
              <a:t>2018-04-16</a:t>
            </a:fld>
            <a:endParaRPr lang="fr-CA"/>
          </a:p>
        </p:txBody>
      </p:sp>
      <p:sp>
        <p:nvSpPr>
          <p:cNvPr id="4" name="Espace réservé de l'image des diapositives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1940" tIns="45971" rIns="91940" bIns="45971" rtlCol="0" anchor="ctr"/>
          <a:lstStyle/>
          <a:p>
            <a:endParaRPr lang="fr-CA"/>
          </a:p>
        </p:txBody>
      </p:sp>
      <p:sp>
        <p:nvSpPr>
          <p:cNvPr id="5" name="Espace réservé des commentaires 4"/>
          <p:cNvSpPr>
            <a:spLocks noGrp="1"/>
          </p:cNvSpPr>
          <p:nvPr>
            <p:ph type="body" sz="quarter" idx="3"/>
          </p:nvPr>
        </p:nvSpPr>
        <p:spPr>
          <a:xfrm>
            <a:off x="702628" y="4423331"/>
            <a:ext cx="5621020" cy="4190524"/>
          </a:xfrm>
          <a:prstGeom prst="rect">
            <a:avLst/>
          </a:prstGeom>
        </p:spPr>
        <p:txBody>
          <a:bodyPr vert="horz" lIns="91940" tIns="45971" rIns="91940" bIns="4597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5046"/>
            <a:ext cx="3044719" cy="465614"/>
          </a:xfrm>
          <a:prstGeom prst="rect">
            <a:avLst/>
          </a:prstGeom>
        </p:spPr>
        <p:txBody>
          <a:bodyPr vert="horz" lIns="91940" tIns="45971" rIns="91940" bIns="45971"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9931" y="8845046"/>
            <a:ext cx="3044719" cy="465614"/>
          </a:xfrm>
          <a:prstGeom prst="rect">
            <a:avLst/>
          </a:prstGeom>
        </p:spPr>
        <p:txBody>
          <a:bodyPr vert="horz" lIns="91940" tIns="45971" rIns="91940" bIns="45971" rtlCol="0" anchor="b"/>
          <a:lstStyle>
            <a:lvl1pPr algn="r">
              <a:defRPr sz="1200"/>
            </a:lvl1pPr>
          </a:lstStyle>
          <a:p>
            <a:fld id="{46077C6D-E024-4564-A621-8DC1BB52CCDB}" type="slidenum">
              <a:rPr lang="fr-CA" smtClean="0"/>
              <a:t>‹N°›</a:t>
            </a:fld>
            <a:endParaRPr lang="fr-CA"/>
          </a:p>
        </p:txBody>
      </p:sp>
    </p:spTree>
    <p:extLst>
      <p:ext uri="{BB962C8B-B14F-4D97-AF65-F5344CB8AC3E}">
        <p14:creationId xmlns:p14="http://schemas.microsoft.com/office/powerpoint/2010/main" val="195907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C3A58B-7D57-5A41-9A44-9683B0EA003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7993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ria-arim.ca/standards/code-of-conduct-for-members" TargetMode="External"/><Relationship Id="rId7" Type="http://schemas.openxmlformats.org/officeDocument/2006/relationships/image" Target="../media/image5.png"/><Relationship Id="rId2" Type="http://schemas.openxmlformats.org/officeDocument/2006/relationships/hyperlink" Target="https://mria-arim.ca/fr" TargetMode="External"/><Relationship Id="rId1" Type="http://schemas.openxmlformats.org/officeDocument/2006/relationships/slideMaster" Target="../slideMasters/slideMaster2.xml"/><Relationship Id="rId6" Type="http://schemas.openxmlformats.org/officeDocument/2006/relationships/hyperlink" Target="http://www.insightsassociation.org/" TargetMode="External"/><Relationship Id="rId5" Type="http://schemas.openxmlformats.org/officeDocument/2006/relationships/hyperlink" Target="https://www.esomar.org/uploads/public/knowledge-and-standards/codes-and-guidelines/ICCESOMAR_Code_French_.pdf" TargetMode="External"/><Relationship Id="rId10" Type="http://schemas.openxmlformats.org/officeDocument/2006/relationships/image" Target="../media/image7.png"/><Relationship Id="rId4" Type="http://schemas.openxmlformats.org/officeDocument/2006/relationships/hyperlink" Target="https://www.esomar.org/" TargetMode="External"/><Relationship Id="rId9"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instagram.com/leger360/"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ria-arim.ca/standards/code-of-conduct-for-members" TargetMode="External"/><Relationship Id="rId7" Type="http://schemas.openxmlformats.org/officeDocument/2006/relationships/image" Target="../media/image5.png"/><Relationship Id="rId2" Type="http://schemas.openxmlformats.org/officeDocument/2006/relationships/hyperlink" Target="https://mria-arim.ca/fr" TargetMode="External"/><Relationship Id="rId1" Type="http://schemas.openxmlformats.org/officeDocument/2006/relationships/slideMaster" Target="../slideMasters/slideMaster3.xml"/><Relationship Id="rId6" Type="http://schemas.openxmlformats.org/officeDocument/2006/relationships/hyperlink" Target="http://www.insightsassociation.org/" TargetMode="External"/><Relationship Id="rId5" Type="http://schemas.openxmlformats.org/officeDocument/2006/relationships/hyperlink" Target="https://www.esomar.org/uploads/public/knowledge-and-standards/codes-and-guidelines/ICCESOMAR_Code_French_.pdf" TargetMode="External"/><Relationship Id="rId10" Type="http://schemas.openxmlformats.org/officeDocument/2006/relationships/image" Target="../media/image7.png"/><Relationship Id="rId4" Type="http://schemas.openxmlformats.org/officeDocument/2006/relationships/hyperlink" Target="https://www.esomar.org/" TargetMode="External"/><Relationship Id="rId9"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instagram.com/leger360/"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ria-arim.ca/standards/code-of-conduct-for-members" TargetMode="External"/><Relationship Id="rId7" Type="http://schemas.openxmlformats.org/officeDocument/2006/relationships/image" Target="../media/image5.png"/><Relationship Id="rId2" Type="http://schemas.openxmlformats.org/officeDocument/2006/relationships/hyperlink" Target="https://mria-arim.ca/fr" TargetMode="External"/><Relationship Id="rId1" Type="http://schemas.openxmlformats.org/officeDocument/2006/relationships/slideMaster" Target="../slideMasters/slideMaster4.xml"/><Relationship Id="rId6" Type="http://schemas.openxmlformats.org/officeDocument/2006/relationships/hyperlink" Target="http://www.insightsassociation.org/" TargetMode="External"/><Relationship Id="rId5" Type="http://schemas.openxmlformats.org/officeDocument/2006/relationships/hyperlink" Target="https://www.esomar.org/uploads/public/knowledge-and-standards/codes-and-guidelines/ICCESOMAR_Code_French_.pdf" TargetMode="External"/><Relationship Id="rId10" Type="http://schemas.openxmlformats.org/officeDocument/2006/relationships/image" Target="../media/image7.png"/><Relationship Id="rId4" Type="http://schemas.openxmlformats.org/officeDocument/2006/relationships/hyperlink" Target="https://www.esomar.org/" TargetMode="External"/><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instagram.com/leger360/"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100686"/>
            <a:ext cx="5480050" cy="6757313"/>
          </a:xfrm>
        </p:spPr>
        <p:txBody>
          <a:bodyPr anchor="ctr"/>
          <a:lstStyle>
            <a:lvl1pPr marL="0" indent="0" algn="ctr">
              <a:buNone/>
              <a:defRPr/>
            </a:lvl1pPr>
          </a:lstStyle>
          <a:p>
            <a:r>
              <a:rPr lang="en-US" dirty="0" smtClean="0"/>
              <a:t>Photo</a:t>
            </a:r>
            <a:endParaRPr lang="en-US" dirty="0"/>
          </a:p>
        </p:txBody>
      </p:sp>
      <p:sp>
        <p:nvSpPr>
          <p:cNvPr id="13" name="Subtitle 2"/>
          <p:cNvSpPr>
            <a:spLocks noGrp="1"/>
          </p:cNvSpPr>
          <p:nvPr>
            <p:ph type="subTitle" idx="1"/>
          </p:nvPr>
        </p:nvSpPr>
        <p:spPr>
          <a:xfrm>
            <a:off x="380686" y="2316714"/>
            <a:ext cx="3181665" cy="635407"/>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sp>
        <p:nvSpPr>
          <p:cNvPr id="16" name="Date Placeholder 3"/>
          <p:cNvSpPr txBox="1">
            <a:spLocks/>
          </p:cNvSpPr>
          <p:nvPr userDrawn="1"/>
        </p:nvSpPr>
        <p:spPr>
          <a:xfrm>
            <a:off x="380685" y="6008524"/>
            <a:ext cx="518288"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smtClean="0">
                <a:solidFill>
                  <a:srgbClr val="000000"/>
                </a:solidFill>
                <a:latin typeface="Calibri"/>
                <a:cs typeface="Calibri"/>
              </a:rPr>
              <a:t>DATE</a:t>
            </a:r>
            <a:endParaRPr lang="en-US" sz="1100" b="1" dirty="0">
              <a:solidFill>
                <a:srgbClr val="000000"/>
              </a:solidFill>
              <a:latin typeface="Calibri"/>
              <a:cs typeface="Calibri"/>
            </a:endParaRPr>
          </a:p>
        </p:txBody>
      </p:sp>
      <p:sp>
        <p:nvSpPr>
          <p:cNvPr id="18" name="Title 1"/>
          <p:cNvSpPr txBox="1">
            <a:spLocks/>
          </p:cNvSpPr>
          <p:nvPr userDrawn="1"/>
        </p:nvSpPr>
        <p:spPr>
          <a:xfrm>
            <a:off x="380686" y="485912"/>
            <a:ext cx="1529339"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pPr>
              <a:defRPr/>
            </a:pPr>
            <a:r>
              <a:rPr lang="fr-CA" sz="2300" dirty="0" smtClean="0">
                <a:solidFill>
                  <a:srgbClr val="ED1C24"/>
                </a:solidFill>
                <a:latin typeface="Calibri"/>
                <a:cs typeface="Calibri"/>
              </a:rPr>
              <a:t>Rapport</a:t>
            </a:r>
            <a:endParaRPr lang="en-US" sz="2300" dirty="0" smtClean="0">
              <a:solidFill>
                <a:srgbClr val="ED1C24"/>
              </a:solidFill>
              <a:latin typeface="Calibri"/>
              <a:cs typeface="Calibri"/>
            </a:endParaRPr>
          </a:p>
          <a:p>
            <a:endParaRPr lang="en-US" sz="2300" dirty="0">
              <a:solidFill>
                <a:srgbClr val="ED1C24"/>
              </a:solidFill>
              <a:latin typeface="Calibri"/>
              <a:cs typeface="Calibri"/>
            </a:endParaRPr>
          </a:p>
        </p:txBody>
      </p:sp>
      <p:sp>
        <p:nvSpPr>
          <p:cNvPr id="19" name="Title 11"/>
          <p:cNvSpPr>
            <a:spLocks noGrp="1"/>
          </p:cNvSpPr>
          <p:nvPr>
            <p:ph type="title" hasCustomPrompt="1"/>
          </p:nvPr>
        </p:nvSpPr>
        <p:spPr>
          <a:xfrm>
            <a:off x="380686" y="1376767"/>
            <a:ext cx="318166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1" name="Picture Placeholder 6"/>
          <p:cNvSpPr>
            <a:spLocks noGrp="1"/>
          </p:cNvSpPr>
          <p:nvPr>
            <p:ph type="pic" sz="quarter" idx="14" hasCustomPrompt="1"/>
          </p:nvPr>
        </p:nvSpPr>
        <p:spPr>
          <a:xfrm>
            <a:off x="508204" y="3567611"/>
            <a:ext cx="2561852" cy="2052827"/>
          </a:xfrm>
        </p:spPr>
        <p:txBody>
          <a:bodyPr anchor="ctr"/>
          <a:lstStyle>
            <a:lvl1pPr marL="0" indent="0" algn="ctr">
              <a:buNone/>
              <a:defRPr/>
            </a:lvl1pPr>
          </a:lstStyle>
          <a:p>
            <a:r>
              <a:rPr lang="en-US" dirty="0" smtClean="0"/>
              <a:t>Logo</a:t>
            </a:r>
            <a:endParaRPr lang="en-US" dirty="0"/>
          </a:p>
        </p:txBody>
      </p:sp>
      <p:sp>
        <p:nvSpPr>
          <p:cNvPr id="22" name="Date Placeholder 3"/>
          <p:cNvSpPr>
            <a:spLocks noGrp="1"/>
          </p:cNvSpPr>
          <p:nvPr>
            <p:ph type="dt" sz="half" idx="10"/>
          </p:nvPr>
        </p:nvSpPr>
        <p:spPr>
          <a:xfrm>
            <a:off x="764277" y="6008524"/>
            <a:ext cx="924742" cy="365125"/>
          </a:xfrm>
        </p:spPr>
        <p:txBody>
          <a:bodyPr/>
          <a:lstStyle>
            <a:lvl1pPr>
              <a:defRPr sz="1100" b="0" i="0">
                <a:solidFill>
                  <a:srgbClr val="000000"/>
                </a:solidFill>
                <a:latin typeface="Calibri"/>
                <a:cs typeface="Calibri"/>
              </a:defRPr>
            </a:lvl1pPr>
          </a:lstStyle>
          <a:p>
            <a:fld id="{A61FF433-A43E-C044-9573-B85011FD925A}" type="datetime1">
              <a:rPr lang="en-CA" smtClean="0"/>
              <a:pPr/>
              <a:t>16/04/2018</a:t>
            </a:fld>
            <a:endParaRPr lang="en-US" dirty="0"/>
          </a:p>
        </p:txBody>
      </p:sp>
      <p:sp>
        <p:nvSpPr>
          <p:cNvPr id="23" name="Date Placeholder 3"/>
          <p:cNvSpPr txBox="1">
            <a:spLocks/>
          </p:cNvSpPr>
          <p:nvPr userDrawn="1"/>
        </p:nvSpPr>
        <p:spPr>
          <a:xfrm>
            <a:off x="1528022" y="6008524"/>
            <a:ext cx="1482964"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smtClean="0">
                <a:solidFill>
                  <a:srgbClr val="000000"/>
                </a:solidFill>
                <a:latin typeface="Calibri"/>
                <a:cs typeface="Calibri"/>
              </a:rPr>
              <a:t>NUMÉRO DE PROJET</a:t>
            </a:r>
            <a:endParaRPr lang="en-US" sz="1100" b="1" dirty="0">
              <a:solidFill>
                <a:srgbClr val="000000"/>
              </a:solidFill>
              <a:latin typeface="Calibri"/>
              <a:cs typeface="Calibri"/>
            </a:endParaRPr>
          </a:p>
        </p:txBody>
      </p:sp>
      <p:sp>
        <p:nvSpPr>
          <p:cNvPr id="24" name="Footer Placeholder 4"/>
          <p:cNvSpPr>
            <a:spLocks noGrp="1"/>
          </p:cNvSpPr>
          <p:nvPr>
            <p:ph type="ftr" sz="quarter" idx="11"/>
          </p:nvPr>
        </p:nvSpPr>
        <p:spPr>
          <a:xfrm>
            <a:off x="2795221" y="6008524"/>
            <a:ext cx="1463065" cy="365125"/>
          </a:xfrm>
        </p:spPr>
        <p:txBody>
          <a:bodyPr/>
          <a:lstStyle>
            <a:lvl1pPr algn="l">
              <a:defRPr sz="1100" b="0" i="0">
                <a:solidFill>
                  <a:srgbClr val="000000"/>
                </a:solidFill>
                <a:latin typeface="Calibri"/>
                <a:cs typeface="Calibri"/>
              </a:defRPr>
            </a:lvl1pPr>
          </a:lstStyle>
          <a:p>
            <a:r>
              <a:rPr lang="en-US" smtClean="0"/>
              <a:t>00 000-000</a:t>
            </a:r>
            <a:endParaRPr lang="en-US" dirty="0"/>
          </a:p>
        </p:txBody>
      </p:sp>
    </p:spTree>
    <p:extLst>
      <p:ext uri="{BB962C8B-B14F-4D97-AF65-F5344CB8AC3E}">
        <p14:creationId xmlns:p14="http://schemas.microsoft.com/office/powerpoint/2010/main" val="35078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30" y="632365"/>
            <a:ext cx="3508071"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dirty="0" smtClean="0">
                <a:solidFill>
                  <a:srgbClr val="000000"/>
                </a:solidFill>
                <a:latin typeface="Calibri"/>
                <a:cs typeface="Calibri"/>
              </a:rPr>
              <a:t>Table des matières</a:t>
            </a:r>
          </a:p>
        </p:txBody>
      </p:sp>
      <p:sp>
        <p:nvSpPr>
          <p:cNvPr id="13" name="Rectangle 12"/>
          <p:cNvSpPr/>
          <p:nvPr userDrawn="1"/>
        </p:nvSpPr>
        <p:spPr>
          <a:xfrm>
            <a:off x="1" y="100686"/>
            <a:ext cx="1709648" cy="67573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5"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261153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1600"/>
            <a:ext cx="9144000" cy="6756400"/>
          </a:xfrm>
        </p:spPr>
        <p:txBody>
          <a:bodyPr anchor="b"/>
          <a:lstStyle>
            <a:lvl1pPr marL="0" indent="0" algn="ctr">
              <a:buNone/>
              <a:defRPr/>
            </a:lvl1pPr>
          </a:lstStyle>
          <a:p>
            <a:r>
              <a:rPr lang="en-US" dirty="0" smtClean="0"/>
              <a:t>Photo</a:t>
            </a:r>
            <a:endParaRPr lang="en-US" dirty="0"/>
          </a:p>
        </p:txBody>
      </p:sp>
      <p:sp>
        <p:nvSpPr>
          <p:cNvPr id="15" name="Title 11"/>
          <p:cNvSpPr>
            <a:spLocks noGrp="1"/>
          </p:cNvSpPr>
          <p:nvPr>
            <p:ph type="title" hasCustomPrompt="1"/>
          </p:nvPr>
        </p:nvSpPr>
        <p:spPr>
          <a:xfrm>
            <a:off x="0" y="4419601"/>
            <a:ext cx="9144000" cy="1529953"/>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smtClean="0"/>
              <a:t>MODIFIEZ LE STYLE DU TITRE</a:t>
            </a:r>
            <a:endParaRPr lang="en-US" dirty="0"/>
          </a:p>
        </p:txBody>
      </p:sp>
      <p:sp>
        <p:nvSpPr>
          <p:cNvPr id="5" name="Subtitle 2"/>
          <p:cNvSpPr>
            <a:spLocks noGrp="1"/>
          </p:cNvSpPr>
          <p:nvPr>
            <p:ph type="subTitle" idx="1" hasCustomPrompt="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5720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4419601"/>
            <a:ext cx="9144000" cy="1529953"/>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solidFill>
                <a:prstClr val="white"/>
              </a:solidFill>
            </a:endParaRPr>
          </a:p>
        </p:txBody>
      </p:sp>
      <p:sp>
        <p:nvSpPr>
          <p:cNvPr id="8" name="Title 11"/>
          <p:cNvSpPr>
            <a:spLocks noGrp="1"/>
          </p:cNvSpPr>
          <p:nvPr>
            <p:ph type="title" hasCustomPrompt="1"/>
          </p:nvPr>
        </p:nvSpPr>
        <p:spPr>
          <a:xfrm>
            <a:off x="0" y="4419601"/>
            <a:ext cx="9144000" cy="1529953"/>
          </a:xfrm>
          <a:noFill/>
        </p:spPr>
        <p:txBody>
          <a:bodyPr rIns="533400">
            <a:normAutofit/>
          </a:bodyPr>
          <a:lstStyle>
            <a:lvl1pPr algn="r">
              <a:defRPr sz="3400" b="0" i="0">
                <a:solidFill>
                  <a:schemeClr val="bg1"/>
                </a:solidFill>
                <a:latin typeface="Calibri"/>
                <a:cs typeface="Calibri"/>
              </a:defRPr>
            </a:lvl1pPr>
          </a:lstStyle>
          <a:p>
            <a:r>
              <a:rPr lang="fr-FR" dirty="0" smtClean="0"/>
              <a:t>MODIFIEZ LE STYLE DU TITRE</a:t>
            </a:r>
            <a:endParaRPr lang="en-US" dirty="0"/>
          </a:p>
        </p:txBody>
      </p:sp>
      <p:sp>
        <p:nvSpPr>
          <p:cNvPr id="9" name="Subtitle 2"/>
          <p:cNvSpPr>
            <a:spLocks noGrp="1"/>
          </p:cNvSpPr>
          <p:nvPr>
            <p:ph type="subTitle" idx="1" hasCustomPrompt="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1428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45378" y="1318344"/>
            <a:ext cx="7641422" cy="526034"/>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
        <p:nvSpPr>
          <p:cNvPr id="12" name="Title 11"/>
          <p:cNvSpPr>
            <a:spLocks noGrp="1"/>
          </p:cNvSpPr>
          <p:nvPr>
            <p:ph type="title" hasCustomPrompt="1"/>
          </p:nvPr>
        </p:nvSpPr>
        <p:spPr>
          <a:xfrm>
            <a:off x="373821" y="575418"/>
            <a:ext cx="723438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6" name="Text Placeholder 25"/>
          <p:cNvSpPr>
            <a:spLocks noGrp="1"/>
          </p:cNvSpPr>
          <p:nvPr>
            <p:ph type="body" sz="quarter" idx="13" hasCustomPrompt="1"/>
          </p:nvPr>
        </p:nvSpPr>
        <p:spPr>
          <a:xfrm>
            <a:off x="1045378" y="2036656"/>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28" name="Text Placeholder 27"/>
          <p:cNvSpPr>
            <a:spLocks noGrp="1"/>
          </p:cNvSpPr>
          <p:nvPr>
            <p:ph type="body" sz="quarter" idx="14" hasCustomPrompt="1"/>
          </p:nvPr>
        </p:nvSpPr>
        <p:spPr>
          <a:xfrm>
            <a:off x="1045377" y="3473280"/>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30" name="Text Placeholder 29"/>
          <p:cNvSpPr>
            <a:spLocks noGrp="1"/>
          </p:cNvSpPr>
          <p:nvPr>
            <p:ph type="body" sz="quarter" idx="15" hasCustomPrompt="1"/>
          </p:nvPr>
        </p:nvSpPr>
        <p:spPr>
          <a:xfrm>
            <a:off x="1045378" y="4191591"/>
            <a:ext cx="764142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32" name="Text Placeholder 31"/>
          <p:cNvSpPr>
            <a:spLocks noGrp="1"/>
          </p:cNvSpPr>
          <p:nvPr>
            <p:ph type="body" sz="quarter" idx="16" hasCustomPrompt="1"/>
          </p:nvPr>
        </p:nvSpPr>
        <p:spPr>
          <a:xfrm>
            <a:off x="1045377" y="2754968"/>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1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14210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29246"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6" name="Text Placeholder 25"/>
          <p:cNvSpPr>
            <a:spLocks noGrp="1"/>
          </p:cNvSpPr>
          <p:nvPr>
            <p:ph type="body" sz="quarter" idx="13" hasCustomPrompt="1"/>
          </p:nvPr>
        </p:nvSpPr>
        <p:spPr>
          <a:xfrm>
            <a:off x="373821" y="1477216"/>
            <a:ext cx="4016860"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28" name="Text Placeholder 27"/>
          <p:cNvSpPr>
            <a:spLocks noGrp="1"/>
          </p:cNvSpPr>
          <p:nvPr>
            <p:ph type="body" sz="quarter" idx="14" hasCustomPrompt="1"/>
          </p:nvPr>
        </p:nvSpPr>
        <p:spPr>
          <a:xfrm>
            <a:off x="373821" y="2880708"/>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30" name="Text Placeholder 29"/>
          <p:cNvSpPr>
            <a:spLocks noGrp="1"/>
          </p:cNvSpPr>
          <p:nvPr>
            <p:ph type="body" sz="quarter" idx="15" hasCustomPrompt="1"/>
          </p:nvPr>
        </p:nvSpPr>
        <p:spPr>
          <a:xfrm>
            <a:off x="373821" y="3582453"/>
            <a:ext cx="4016860"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32" name="Text Placeholder 31"/>
          <p:cNvSpPr>
            <a:spLocks noGrp="1"/>
          </p:cNvSpPr>
          <p:nvPr>
            <p:ph type="body" sz="quarter" idx="16" hasCustomPrompt="1"/>
          </p:nvPr>
        </p:nvSpPr>
        <p:spPr>
          <a:xfrm>
            <a:off x="373821" y="2178962"/>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1" name="Text Placeholder 25"/>
          <p:cNvSpPr>
            <a:spLocks noGrp="1"/>
          </p:cNvSpPr>
          <p:nvPr>
            <p:ph type="body" sz="quarter" idx="17" hasCustomPrompt="1"/>
          </p:nvPr>
        </p:nvSpPr>
        <p:spPr>
          <a:xfrm>
            <a:off x="4669939" y="1477216"/>
            <a:ext cx="4016861"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5" name="Text Placeholder 27"/>
          <p:cNvSpPr>
            <a:spLocks noGrp="1"/>
          </p:cNvSpPr>
          <p:nvPr>
            <p:ph type="body" sz="quarter" idx="18" hasCustomPrompt="1"/>
          </p:nvPr>
        </p:nvSpPr>
        <p:spPr>
          <a:xfrm>
            <a:off x="4669938" y="2880708"/>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6" name="Text Placeholder 29"/>
          <p:cNvSpPr>
            <a:spLocks noGrp="1"/>
          </p:cNvSpPr>
          <p:nvPr>
            <p:ph type="body" sz="quarter" idx="19" hasCustomPrompt="1"/>
          </p:nvPr>
        </p:nvSpPr>
        <p:spPr>
          <a:xfrm>
            <a:off x="4669939" y="3582453"/>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7" name="Text Placeholder 31"/>
          <p:cNvSpPr>
            <a:spLocks noGrp="1"/>
          </p:cNvSpPr>
          <p:nvPr>
            <p:ph type="body" sz="quarter" idx="20" hasCustomPrompt="1"/>
          </p:nvPr>
        </p:nvSpPr>
        <p:spPr>
          <a:xfrm>
            <a:off x="4669938" y="2178962"/>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2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208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3931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3" name="Text Placeholder 2"/>
          <p:cNvSpPr>
            <a:spLocks noGrp="1"/>
          </p:cNvSpPr>
          <p:nvPr>
            <p:ph type="body" sz="quarter" idx="13" hasCustomPrompt="1"/>
          </p:nvPr>
        </p:nvSpPr>
        <p:spPr>
          <a:xfrm>
            <a:off x="373318" y="1515534"/>
            <a:ext cx="8427782"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9"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8015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99606"/>
            <a:ext cx="3701038" cy="6758394"/>
          </a:xfrm>
        </p:spPr>
        <p:txBody>
          <a:bodyPr anchor="ctr"/>
          <a:lstStyle>
            <a:lvl1pPr marL="0" indent="0" algn="ctr">
              <a:buNone/>
              <a:defRPr/>
            </a:lvl1pPr>
          </a:lstStyle>
          <a:p>
            <a:r>
              <a:rPr lang="en-US" dirty="0" smtClean="0"/>
              <a:t>Photo</a:t>
            </a:r>
            <a:endParaRPr lang="en-US" dirty="0"/>
          </a:p>
        </p:txBody>
      </p:sp>
      <p:sp>
        <p:nvSpPr>
          <p:cNvPr id="12"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3" name="Text Placeholder 2"/>
          <p:cNvSpPr>
            <a:spLocks noGrp="1"/>
          </p:cNvSpPr>
          <p:nvPr>
            <p:ph type="body" sz="quarter" idx="13" hasCustomPrompt="1"/>
          </p:nvPr>
        </p:nvSpPr>
        <p:spPr>
          <a:xfrm>
            <a:off x="373319" y="1515534"/>
            <a:ext cx="4827445"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196299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6"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
        <p:nvSpPr>
          <p:cNvPr id="15" name="Picture Placeholder 6"/>
          <p:cNvSpPr>
            <a:spLocks noGrp="1"/>
          </p:cNvSpPr>
          <p:nvPr>
            <p:ph type="pic" sz="quarter" idx="14" hasCustomPrompt="1"/>
          </p:nvPr>
        </p:nvSpPr>
        <p:spPr>
          <a:xfrm>
            <a:off x="594726" y="1748816"/>
            <a:ext cx="2206136" cy="2635545"/>
          </a:xfrm>
        </p:spPr>
        <p:txBody>
          <a:bodyPr anchor="ctr"/>
          <a:lstStyle>
            <a:lvl1pPr marL="0" indent="0" algn="ctr">
              <a:buNone/>
              <a:defRPr/>
            </a:lvl1pPr>
          </a:lstStyle>
          <a:p>
            <a:r>
              <a:rPr lang="en-US" dirty="0" smtClean="0"/>
              <a:t>Photo</a:t>
            </a:r>
            <a:endParaRPr lang="en-US" dirty="0"/>
          </a:p>
        </p:txBody>
      </p:sp>
      <p:sp>
        <p:nvSpPr>
          <p:cNvPr id="3" name="Subtitle 2"/>
          <p:cNvSpPr>
            <a:spLocks noGrp="1"/>
          </p:cNvSpPr>
          <p:nvPr>
            <p:ph type="subTitle" idx="1" hasCustomPrompt="1"/>
          </p:nvPr>
        </p:nvSpPr>
        <p:spPr>
          <a:xfrm>
            <a:off x="594726" y="4466742"/>
            <a:ext cx="2206137" cy="942773"/>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Prénom</a:t>
            </a:r>
            <a:br>
              <a:rPr lang="fr-CA" dirty="0" smtClean="0"/>
            </a:br>
            <a:r>
              <a:rPr lang="fr-CA" dirty="0" smtClean="0"/>
              <a:t>Nom</a:t>
            </a:r>
            <a:endParaRPr lang="en-US" dirty="0"/>
          </a:p>
        </p:txBody>
      </p:sp>
      <p:sp>
        <p:nvSpPr>
          <p:cNvPr id="31" name="Rectangle 30"/>
          <p:cNvSpPr/>
          <p:nvPr userDrawn="1"/>
        </p:nvSpPr>
        <p:spPr>
          <a:xfrm>
            <a:off x="329963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Picture Placeholder 6"/>
          <p:cNvSpPr>
            <a:spLocks noGrp="1"/>
          </p:cNvSpPr>
          <p:nvPr>
            <p:ph type="pic" sz="quarter" idx="15" hasCustomPrompt="1"/>
          </p:nvPr>
        </p:nvSpPr>
        <p:spPr>
          <a:xfrm>
            <a:off x="3403830" y="1748816"/>
            <a:ext cx="2206136" cy="2635545"/>
          </a:xfrm>
        </p:spPr>
        <p:txBody>
          <a:bodyPr anchor="ctr"/>
          <a:lstStyle>
            <a:lvl1pPr marL="0" indent="0" algn="ctr">
              <a:buNone/>
              <a:defRPr/>
            </a:lvl1pPr>
          </a:lstStyle>
          <a:p>
            <a:r>
              <a:rPr lang="en-US" dirty="0" smtClean="0"/>
              <a:t>Photo</a:t>
            </a:r>
            <a:endParaRPr lang="en-US" dirty="0"/>
          </a:p>
        </p:txBody>
      </p:sp>
      <p:sp>
        <p:nvSpPr>
          <p:cNvPr id="34" name="Rectangle 33"/>
          <p:cNvSpPr/>
          <p:nvPr userDrawn="1"/>
        </p:nvSpPr>
        <p:spPr>
          <a:xfrm>
            <a:off x="610187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5" name="Picture Placeholder 6"/>
          <p:cNvSpPr>
            <a:spLocks noGrp="1"/>
          </p:cNvSpPr>
          <p:nvPr>
            <p:ph type="pic" sz="quarter" idx="16" hasCustomPrompt="1"/>
          </p:nvPr>
        </p:nvSpPr>
        <p:spPr>
          <a:xfrm>
            <a:off x="6206070" y="1748816"/>
            <a:ext cx="2206136" cy="2635545"/>
          </a:xfrm>
        </p:spPr>
        <p:txBody>
          <a:bodyPr anchor="ctr"/>
          <a:lstStyle>
            <a:lvl1pPr marL="0" indent="0" algn="ctr">
              <a:buNone/>
              <a:defRPr/>
            </a:lvl1pPr>
          </a:lstStyle>
          <a:p>
            <a:r>
              <a:rPr lang="en-US" dirty="0" smtClean="0"/>
              <a:t>Photo</a:t>
            </a:r>
            <a:endParaRPr lang="en-US" dirty="0"/>
          </a:p>
        </p:txBody>
      </p:sp>
      <p:sp>
        <p:nvSpPr>
          <p:cNvPr id="10" name="Text Placeholder 9"/>
          <p:cNvSpPr>
            <a:spLocks noGrp="1"/>
          </p:cNvSpPr>
          <p:nvPr>
            <p:ph type="body" sz="quarter" idx="17" hasCustomPrompt="1"/>
          </p:nvPr>
        </p:nvSpPr>
        <p:spPr>
          <a:xfrm>
            <a:off x="3403830" y="4466743"/>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smtClean="0"/>
              <a:t>Prénom</a:t>
            </a:r>
            <a:br>
              <a:rPr lang="fr-CA" dirty="0" smtClean="0"/>
            </a:br>
            <a:r>
              <a:rPr lang="fr-CA" dirty="0" smtClean="0"/>
              <a:t>Nom</a:t>
            </a:r>
            <a:endParaRPr lang="en-US" dirty="0"/>
          </a:p>
        </p:txBody>
      </p:sp>
      <p:sp>
        <p:nvSpPr>
          <p:cNvPr id="39" name="Text Placeholder 38"/>
          <p:cNvSpPr>
            <a:spLocks noGrp="1"/>
          </p:cNvSpPr>
          <p:nvPr>
            <p:ph type="body" sz="quarter" idx="18" hasCustomPrompt="1"/>
          </p:nvPr>
        </p:nvSpPr>
        <p:spPr>
          <a:xfrm>
            <a:off x="6206071" y="4466744"/>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smtClean="0"/>
              <a:t>Prénom</a:t>
            </a:r>
            <a:br>
              <a:rPr lang="fr-CA" dirty="0" smtClean="0"/>
            </a:br>
            <a:r>
              <a:rPr lang="fr-CA" dirty="0" smtClean="0"/>
              <a:t>Nom</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2810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_MT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2"/>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3" y="2443892"/>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EMPLOYÉS</a:t>
            </a:r>
            <a:endParaRPr lang="fr-CA" sz="1800" b="1" dirty="0">
              <a:solidFill>
                <a:prstClr val="black"/>
              </a:solidFill>
              <a:latin typeface="Calibri"/>
              <a:cs typeface="Calibri"/>
            </a:endParaRPr>
          </a:p>
        </p:txBody>
      </p:sp>
      <p:sp>
        <p:nvSpPr>
          <p:cNvPr id="10" name="Text Placeholder 3"/>
          <p:cNvSpPr txBox="1">
            <a:spLocks/>
          </p:cNvSpPr>
          <p:nvPr userDrawn="1"/>
        </p:nvSpPr>
        <p:spPr>
          <a:xfrm>
            <a:off x="6975903" y="2443890"/>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CONSULTANTS</a:t>
            </a:r>
            <a:endParaRPr lang="fr-CA" sz="1800" b="1" dirty="0">
              <a:solidFill>
                <a:prstClr val="black"/>
              </a:solidFill>
              <a:latin typeface="Calibri"/>
              <a:cs typeface="Calibri"/>
            </a:endParaRPr>
          </a:p>
        </p:txBody>
      </p:sp>
      <p:sp>
        <p:nvSpPr>
          <p:cNvPr id="11" name="Text Placeholder 3"/>
          <p:cNvSpPr txBox="1">
            <a:spLocks/>
          </p:cNvSpPr>
          <p:nvPr userDrawn="1"/>
        </p:nvSpPr>
        <p:spPr>
          <a:xfrm>
            <a:off x="5055070"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400</a:t>
            </a:r>
          </a:p>
        </p:txBody>
      </p:sp>
      <p:sp>
        <p:nvSpPr>
          <p:cNvPr id="12" name="Text Placeholder 3"/>
          <p:cNvSpPr txBox="1">
            <a:spLocks/>
          </p:cNvSpPr>
          <p:nvPr userDrawn="1"/>
        </p:nvSpPr>
        <p:spPr>
          <a:xfrm>
            <a:off x="7001222" y="1766686"/>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74</a:t>
            </a:r>
            <a:endParaRPr lang="fr-CA" sz="5000" b="1" dirty="0">
              <a:solidFill>
                <a:srgbClr val="ED1C24"/>
              </a:solidFill>
              <a:latin typeface="Calibri"/>
              <a:cs typeface="Calibri"/>
            </a:endParaRPr>
          </a:p>
        </p:txBody>
      </p:sp>
      <p:sp>
        <p:nvSpPr>
          <p:cNvPr id="15" name="Text Placeholder 3"/>
          <p:cNvSpPr txBox="1">
            <a:spLocks/>
          </p:cNvSpPr>
          <p:nvPr userDrawn="1"/>
        </p:nvSpPr>
        <p:spPr>
          <a:xfrm>
            <a:off x="6067678"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6</a:t>
            </a:r>
            <a:endParaRPr lang="fr-CA" sz="5000" b="1" dirty="0">
              <a:solidFill>
                <a:srgbClr val="ED1C24"/>
              </a:solidFill>
              <a:latin typeface="Calibri"/>
              <a:cs typeface="Calibri"/>
            </a:endParaRPr>
          </a:p>
        </p:txBody>
      </p:sp>
      <p:sp>
        <p:nvSpPr>
          <p:cNvPr id="19" name="Text Placeholder 3"/>
          <p:cNvSpPr txBox="1">
            <a:spLocks/>
          </p:cNvSpPr>
          <p:nvPr userDrawn="1"/>
        </p:nvSpPr>
        <p:spPr>
          <a:xfrm>
            <a:off x="6040093" y="509415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BUREAUX</a:t>
            </a:r>
            <a:endParaRPr lang="fr-CA" sz="1800" b="1" dirty="0">
              <a:solidFill>
                <a:prstClr val="black"/>
              </a:solidFill>
              <a:latin typeface="Calibri"/>
              <a:cs typeface="Calibri"/>
            </a:endParaRPr>
          </a:p>
        </p:txBody>
      </p:sp>
      <p:sp>
        <p:nvSpPr>
          <p:cNvPr id="20" name="Text Placeholder 3"/>
          <p:cNvSpPr txBox="1">
            <a:spLocks/>
          </p:cNvSpPr>
          <p:nvPr userDrawn="1"/>
        </p:nvSpPr>
        <p:spPr>
          <a:xfrm>
            <a:off x="5037653" y="5596692"/>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smtClean="0">
                <a:solidFill>
                  <a:prstClr val="black"/>
                </a:solidFill>
                <a:latin typeface="Calibri"/>
                <a:cs typeface="Calibri"/>
              </a:rPr>
              <a:t>MONTRÉAL | QUÉBEC |  TORONTO | EDMONTON | CALGARY | PHILADELPHIA</a:t>
            </a:r>
            <a:endParaRPr lang="fr-CA" sz="900" dirty="0">
              <a:solidFill>
                <a:prstClr val="black"/>
              </a:solidFill>
              <a:latin typeface="Calibri"/>
              <a:cs typeface="Calibri"/>
            </a:endParaRP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5"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8" name="TextBox 17"/>
          <p:cNvSpPr txBox="1"/>
          <p:nvPr userDrawn="1"/>
        </p:nvSpPr>
        <p:spPr>
          <a:xfrm>
            <a:off x="389944" y="1057601"/>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smtClean="0">
                <a:solidFill>
                  <a:srgbClr val="FF0000"/>
                </a:solidFill>
              </a:rPr>
              <a:t>•</a:t>
            </a:r>
            <a:r>
              <a:rPr lang="fr-CA" dirty="0" smtClean="0">
                <a:solidFill>
                  <a:srgbClr val="FF0000"/>
                </a:solidFill>
              </a:rPr>
              <a:t>	</a:t>
            </a:r>
            <a:r>
              <a:rPr lang="fr-CA" b="1" dirty="0" smtClean="0">
                <a:solidFill>
                  <a:srgbClr val="FF0000"/>
                </a:solidFill>
              </a:rPr>
              <a:t>Léger</a:t>
            </a:r>
          </a:p>
          <a:p>
            <a:pPr marL="120650" lvl="1" indent="-120650" defTabSz="457200">
              <a:defRPr/>
            </a:pPr>
            <a:r>
              <a:rPr lang="fr-CA" dirty="0" smtClean="0">
                <a:solidFill>
                  <a:prstClr val="black"/>
                </a:solidFill>
              </a:rPr>
              <a:t>	Recherche marketing et sondage</a:t>
            </a:r>
          </a:p>
          <a:p>
            <a:pPr marL="120650" lvl="1" indent="-120650" defTabSz="457200"/>
            <a:endParaRPr lang="fr-CA" dirty="0" smtClean="0">
              <a:solidFill>
                <a:prstClr val="black"/>
              </a:solidFill>
            </a:endParaRPr>
          </a:p>
          <a:p>
            <a:pPr marL="120650" lvl="1" indent="-120650" defTabSz="457200">
              <a:defRPr/>
            </a:pPr>
            <a:r>
              <a:rPr lang="bg-BG" sz="1400" dirty="0" smtClean="0">
                <a:solidFill>
                  <a:srgbClr val="FF0000"/>
                </a:solidFill>
              </a:rPr>
              <a:t>•	</a:t>
            </a:r>
            <a:r>
              <a:rPr lang="fr-CA" b="1" dirty="0" smtClean="0">
                <a:solidFill>
                  <a:srgbClr val="FF0000"/>
                </a:solidFill>
              </a:rPr>
              <a:t>Léger </a:t>
            </a:r>
            <a:r>
              <a:rPr lang="fr-CA" b="1" dirty="0" err="1" smtClean="0">
                <a:solidFill>
                  <a:srgbClr val="FF0000"/>
                </a:solidFill>
              </a:rPr>
              <a:t>Metrics</a:t>
            </a:r>
            <a:endParaRPr lang="fr-CA" b="1" dirty="0" smtClean="0">
              <a:solidFill>
                <a:srgbClr val="FF0000"/>
              </a:solidFill>
            </a:endParaRPr>
          </a:p>
          <a:p>
            <a:pPr marL="120650" lvl="1" indent="-120650" defTabSz="457200">
              <a:defRPr/>
            </a:pPr>
            <a:r>
              <a:rPr lang="fr-CA" dirty="0" smtClean="0">
                <a:solidFill>
                  <a:prstClr val="black"/>
                </a:solidFill>
              </a:rPr>
              <a:t>	VOC Mesure de satisfaction continue </a:t>
            </a:r>
            <a:br>
              <a:rPr lang="fr-CA" dirty="0" smtClean="0">
                <a:solidFill>
                  <a:prstClr val="black"/>
                </a:solidFill>
              </a:rPr>
            </a:br>
            <a:r>
              <a:rPr lang="fr-CA" dirty="0" smtClean="0">
                <a:solidFill>
                  <a:prstClr val="black"/>
                </a:solidFill>
              </a:rPr>
              <a:t>en temps réel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Analytiques</a:t>
            </a:r>
          </a:p>
          <a:p>
            <a:pPr marL="120650" lvl="1" indent="-120650" defTabSz="457200">
              <a:defRPr/>
            </a:pPr>
            <a:r>
              <a:rPr lang="fr-CA" dirty="0" smtClean="0">
                <a:solidFill>
                  <a:prstClr val="black"/>
                </a:solidFill>
              </a:rPr>
              <a:t>	Analyse de modélisation de données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UX </a:t>
            </a:r>
          </a:p>
          <a:p>
            <a:pPr marL="120650" lvl="1" indent="-120650" defTabSz="457200"/>
            <a:r>
              <a:rPr lang="fr-CA" dirty="0" smtClean="0">
                <a:solidFill>
                  <a:prstClr val="black"/>
                </a:solidFill>
              </a:rPr>
              <a:t>	Recherche UX et optimisation des plateformes </a:t>
            </a:r>
            <a:br>
              <a:rPr lang="fr-CA" dirty="0" smtClean="0">
                <a:solidFill>
                  <a:prstClr val="black"/>
                </a:solidFill>
              </a:rPr>
            </a:br>
            <a:r>
              <a:rPr lang="fr-CA" dirty="0" smtClean="0">
                <a:solidFill>
                  <a:prstClr val="black"/>
                </a:solidFill>
              </a:rPr>
              <a:t>interactives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err="1" smtClean="0">
                <a:solidFill>
                  <a:srgbClr val="FF0000"/>
                </a:solidFill>
              </a:rPr>
              <a:t>Legerweb</a:t>
            </a:r>
            <a:endParaRPr lang="fr-CA" b="1" dirty="0" smtClean="0">
              <a:solidFill>
                <a:srgbClr val="FF0000"/>
              </a:solidFill>
            </a:endParaRPr>
          </a:p>
          <a:p>
            <a:pPr marL="120650" lvl="1" indent="-120650" defTabSz="457200">
              <a:defRPr/>
            </a:pPr>
            <a:r>
              <a:rPr lang="fr-CA" dirty="0" smtClean="0">
                <a:solidFill>
                  <a:prstClr val="black"/>
                </a:solidFill>
              </a:rPr>
              <a:t>	Gestion de panel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Communauté</a:t>
            </a:r>
          </a:p>
          <a:p>
            <a:pPr marL="120650" lvl="1" indent="-120650" defTabSz="457200">
              <a:defRPr/>
            </a:pPr>
            <a:r>
              <a:rPr lang="fr-CA" dirty="0" smtClean="0">
                <a:solidFill>
                  <a:prstClr val="black"/>
                </a:solidFill>
              </a:rPr>
              <a:t>	Gestion de communautés en ligne</a:t>
            </a:r>
          </a:p>
          <a:p>
            <a:pPr marL="120650" lvl="1" indent="-120650" defTabSz="457200"/>
            <a:endParaRPr lang="fr-CA" dirty="0" smtClean="0">
              <a:solidFill>
                <a:prstClr val="black"/>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internationale</a:t>
            </a:r>
          </a:p>
          <a:p>
            <a:pPr marL="120650" lvl="1" indent="-120650" defTabSz="457200"/>
            <a:r>
              <a:rPr lang="fr-CA" dirty="0" smtClean="0">
                <a:solidFill>
                  <a:prstClr val="black"/>
                </a:solidFill>
              </a:rPr>
              <a:t>	</a:t>
            </a:r>
            <a:r>
              <a:rPr lang="fr-CA" dirty="0" err="1" smtClean="0">
                <a:solidFill>
                  <a:prstClr val="black"/>
                </a:solidFill>
              </a:rPr>
              <a:t>Worldwide</a:t>
            </a:r>
            <a:r>
              <a:rPr lang="fr-CA" dirty="0" smtClean="0">
                <a:solidFill>
                  <a:prstClr val="black"/>
                </a:solidFill>
              </a:rPr>
              <a:t> Independent Network (WIN)</a:t>
            </a:r>
          </a:p>
          <a:p>
            <a:pPr marL="120650" lvl="1" indent="-120650" defTabSz="457200"/>
            <a:endParaRPr lang="fr-CA" b="1" dirty="0" smtClean="0">
              <a:solidFill>
                <a:srgbClr val="FF0000"/>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qualitative</a:t>
            </a:r>
          </a:p>
          <a:p>
            <a:pPr marL="120650" lvl="1" indent="-120650" defTabSz="457200">
              <a:defRPr/>
            </a:pPr>
            <a:r>
              <a:rPr lang="fr-CA" dirty="0" smtClean="0">
                <a:solidFill>
                  <a:prstClr val="black"/>
                </a:solidFill>
              </a:rPr>
              <a:t>	Location de salles</a:t>
            </a:r>
          </a:p>
        </p:txBody>
      </p:sp>
      <p:sp>
        <p:nvSpPr>
          <p:cNvPr id="24"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NOS SERVICES</a:t>
            </a:r>
            <a:endParaRPr lang="fr-CA" dirty="0">
              <a:solidFill>
                <a:prstClr val="black"/>
              </a:solidFill>
            </a:endParaRPr>
          </a:p>
        </p:txBody>
      </p:sp>
    </p:spTree>
    <p:extLst>
      <p:ext uri="{BB962C8B-B14F-4D97-AF65-F5344CB8AC3E}">
        <p14:creationId xmlns:p14="http://schemas.microsoft.com/office/powerpoint/2010/main" val="30594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rvices_QC">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2"/>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3" y="2443892"/>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EMPLOYÉS</a:t>
            </a:r>
            <a:endParaRPr lang="fr-CA" sz="1800" b="1" dirty="0">
              <a:solidFill>
                <a:prstClr val="black"/>
              </a:solidFill>
              <a:latin typeface="Calibri"/>
              <a:cs typeface="Calibri"/>
            </a:endParaRPr>
          </a:p>
        </p:txBody>
      </p:sp>
      <p:sp>
        <p:nvSpPr>
          <p:cNvPr id="10" name="Text Placeholder 3"/>
          <p:cNvSpPr txBox="1">
            <a:spLocks/>
          </p:cNvSpPr>
          <p:nvPr userDrawn="1"/>
        </p:nvSpPr>
        <p:spPr>
          <a:xfrm>
            <a:off x="6975903" y="2443890"/>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CONSULTANTS</a:t>
            </a:r>
            <a:endParaRPr lang="fr-CA" sz="1800" b="1" dirty="0">
              <a:solidFill>
                <a:prstClr val="black"/>
              </a:solidFill>
              <a:latin typeface="Calibri"/>
              <a:cs typeface="Calibri"/>
            </a:endParaRPr>
          </a:p>
        </p:txBody>
      </p:sp>
      <p:sp>
        <p:nvSpPr>
          <p:cNvPr id="11" name="Text Placeholder 3"/>
          <p:cNvSpPr txBox="1">
            <a:spLocks/>
          </p:cNvSpPr>
          <p:nvPr userDrawn="1"/>
        </p:nvSpPr>
        <p:spPr>
          <a:xfrm>
            <a:off x="5055070"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400</a:t>
            </a:r>
          </a:p>
        </p:txBody>
      </p:sp>
      <p:sp>
        <p:nvSpPr>
          <p:cNvPr id="12" name="Text Placeholder 3"/>
          <p:cNvSpPr txBox="1">
            <a:spLocks/>
          </p:cNvSpPr>
          <p:nvPr userDrawn="1"/>
        </p:nvSpPr>
        <p:spPr>
          <a:xfrm>
            <a:off x="7001222" y="1766686"/>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74</a:t>
            </a:r>
            <a:endParaRPr lang="fr-CA" sz="5000" b="1" dirty="0">
              <a:solidFill>
                <a:srgbClr val="ED1C24"/>
              </a:solidFill>
              <a:latin typeface="Calibri"/>
              <a:cs typeface="Calibri"/>
            </a:endParaRPr>
          </a:p>
        </p:txBody>
      </p:sp>
      <p:sp>
        <p:nvSpPr>
          <p:cNvPr id="15" name="Text Placeholder 3"/>
          <p:cNvSpPr txBox="1">
            <a:spLocks/>
          </p:cNvSpPr>
          <p:nvPr userDrawn="1"/>
        </p:nvSpPr>
        <p:spPr>
          <a:xfrm>
            <a:off x="6067678"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6</a:t>
            </a:r>
            <a:endParaRPr lang="fr-CA" sz="5000" b="1" dirty="0">
              <a:solidFill>
                <a:srgbClr val="ED1C24"/>
              </a:solidFill>
              <a:latin typeface="Calibri"/>
              <a:cs typeface="Calibri"/>
            </a:endParaRPr>
          </a:p>
        </p:txBody>
      </p:sp>
      <p:sp>
        <p:nvSpPr>
          <p:cNvPr id="19" name="Text Placeholder 3"/>
          <p:cNvSpPr txBox="1">
            <a:spLocks/>
          </p:cNvSpPr>
          <p:nvPr userDrawn="1"/>
        </p:nvSpPr>
        <p:spPr>
          <a:xfrm>
            <a:off x="6040093" y="509415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BUREAUX</a:t>
            </a:r>
            <a:endParaRPr lang="fr-CA" sz="1800" b="1" dirty="0">
              <a:solidFill>
                <a:prstClr val="black"/>
              </a:solidFill>
              <a:latin typeface="Calibri"/>
              <a:cs typeface="Calibri"/>
            </a:endParaRPr>
          </a:p>
        </p:txBody>
      </p:sp>
      <p:sp>
        <p:nvSpPr>
          <p:cNvPr id="20" name="Text Placeholder 3"/>
          <p:cNvSpPr txBox="1">
            <a:spLocks/>
          </p:cNvSpPr>
          <p:nvPr userDrawn="1"/>
        </p:nvSpPr>
        <p:spPr>
          <a:xfrm>
            <a:off x="5037653" y="5596692"/>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smtClean="0">
                <a:solidFill>
                  <a:prstClr val="black"/>
                </a:solidFill>
                <a:latin typeface="Calibri"/>
                <a:cs typeface="Calibri"/>
              </a:rPr>
              <a:t>QUÉBEC | MONTRÉAL | TORONTO | EDMONTON | CALGARY | PHILADELPHIA</a:t>
            </a:r>
            <a:endParaRPr lang="fr-CA" sz="900" dirty="0">
              <a:solidFill>
                <a:prstClr val="black"/>
              </a:solidFill>
              <a:latin typeface="Calibri"/>
              <a:cs typeface="Calibri"/>
            </a:endParaRP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5"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25" name="TextBox 24"/>
          <p:cNvSpPr txBox="1"/>
          <p:nvPr userDrawn="1"/>
        </p:nvSpPr>
        <p:spPr>
          <a:xfrm>
            <a:off x="389944" y="1057601"/>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smtClean="0">
                <a:solidFill>
                  <a:srgbClr val="FF0000"/>
                </a:solidFill>
              </a:rPr>
              <a:t>•</a:t>
            </a:r>
            <a:r>
              <a:rPr lang="fr-CA" dirty="0" smtClean="0">
                <a:solidFill>
                  <a:srgbClr val="FF0000"/>
                </a:solidFill>
              </a:rPr>
              <a:t>	</a:t>
            </a:r>
            <a:r>
              <a:rPr lang="fr-CA" b="1" dirty="0" smtClean="0">
                <a:solidFill>
                  <a:srgbClr val="FF0000"/>
                </a:solidFill>
              </a:rPr>
              <a:t>Léger</a:t>
            </a:r>
          </a:p>
          <a:p>
            <a:pPr marL="120650" lvl="1" indent="-120650" defTabSz="457200">
              <a:defRPr/>
            </a:pPr>
            <a:r>
              <a:rPr lang="fr-CA" dirty="0" smtClean="0">
                <a:solidFill>
                  <a:prstClr val="black"/>
                </a:solidFill>
              </a:rPr>
              <a:t>	Recherche marketing et sondage</a:t>
            </a:r>
          </a:p>
          <a:p>
            <a:pPr marL="120650" lvl="1" indent="-120650" defTabSz="457200"/>
            <a:endParaRPr lang="fr-CA" dirty="0" smtClean="0">
              <a:solidFill>
                <a:prstClr val="black"/>
              </a:solidFill>
            </a:endParaRPr>
          </a:p>
          <a:p>
            <a:pPr marL="120650" lvl="1" indent="-120650" defTabSz="457200">
              <a:defRPr/>
            </a:pPr>
            <a:r>
              <a:rPr lang="bg-BG" sz="1400" dirty="0" smtClean="0">
                <a:solidFill>
                  <a:srgbClr val="FF0000"/>
                </a:solidFill>
              </a:rPr>
              <a:t>•	</a:t>
            </a:r>
            <a:r>
              <a:rPr lang="fr-CA" b="1" dirty="0" smtClean="0">
                <a:solidFill>
                  <a:srgbClr val="FF0000"/>
                </a:solidFill>
              </a:rPr>
              <a:t>Léger </a:t>
            </a:r>
            <a:r>
              <a:rPr lang="fr-CA" b="1" dirty="0" err="1" smtClean="0">
                <a:solidFill>
                  <a:srgbClr val="FF0000"/>
                </a:solidFill>
              </a:rPr>
              <a:t>Metrics</a:t>
            </a:r>
            <a:endParaRPr lang="fr-CA" b="1" dirty="0" smtClean="0">
              <a:solidFill>
                <a:srgbClr val="FF0000"/>
              </a:solidFill>
            </a:endParaRPr>
          </a:p>
          <a:p>
            <a:pPr marL="120650" lvl="1" indent="-120650" defTabSz="457200">
              <a:defRPr/>
            </a:pPr>
            <a:r>
              <a:rPr lang="fr-CA" dirty="0" smtClean="0">
                <a:solidFill>
                  <a:prstClr val="black"/>
                </a:solidFill>
              </a:rPr>
              <a:t>	VOC Mesure de satisfaction continue </a:t>
            </a:r>
            <a:br>
              <a:rPr lang="fr-CA" dirty="0" smtClean="0">
                <a:solidFill>
                  <a:prstClr val="black"/>
                </a:solidFill>
              </a:rPr>
            </a:br>
            <a:r>
              <a:rPr lang="fr-CA" dirty="0" smtClean="0">
                <a:solidFill>
                  <a:prstClr val="black"/>
                </a:solidFill>
              </a:rPr>
              <a:t>en temps réel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a:t>
            </a:r>
            <a:r>
              <a:rPr lang="fr-CA" b="1" dirty="0" err="1" smtClean="0">
                <a:solidFill>
                  <a:srgbClr val="FF0000"/>
                </a:solidFill>
              </a:rPr>
              <a:t>Analytics</a:t>
            </a:r>
            <a:endParaRPr lang="fr-CA" b="1" dirty="0" smtClean="0">
              <a:solidFill>
                <a:srgbClr val="FF0000"/>
              </a:solidFill>
            </a:endParaRPr>
          </a:p>
          <a:p>
            <a:pPr marL="120650" lvl="1" indent="-120650" defTabSz="457200">
              <a:defRPr/>
            </a:pPr>
            <a:r>
              <a:rPr lang="fr-CA" dirty="0" smtClean="0">
                <a:solidFill>
                  <a:prstClr val="black"/>
                </a:solidFill>
              </a:rPr>
              <a:t>	Analyse de modélisation de données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UX </a:t>
            </a:r>
          </a:p>
          <a:p>
            <a:pPr marL="120650" lvl="1" indent="-120650" defTabSz="457200"/>
            <a:r>
              <a:rPr lang="fr-CA" dirty="0" smtClean="0">
                <a:solidFill>
                  <a:prstClr val="black"/>
                </a:solidFill>
              </a:rPr>
              <a:t>	Recherche UX et optimisation des plateformes </a:t>
            </a:r>
            <a:br>
              <a:rPr lang="fr-CA" dirty="0" smtClean="0">
                <a:solidFill>
                  <a:prstClr val="black"/>
                </a:solidFill>
              </a:rPr>
            </a:br>
            <a:r>
              <a:rPr lang="fr-CA" dirty="0" smtClean="0">
                <a:solidFill>
                  <a:prstClr val="black"/>
                </a:solidFill>
              </a:rPr>
              <a:t>interactives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err="1" smtClean="0">
                <a:solidFill>
                  <a:srgbClr val="FF0000"/>
                </a:solidFill>
              </a:rPr>
              <a:t>Legerweb</a:t>
            </a:r>
            <a:endParaRPr lang="fr-CA" b="1" dirty="0" smtClean="0">
              <a:solidFill>
                <a:srgbClr val="FF0000"/>
              </a:solidFill>
            </a:endParaRPr>
          </a:p>
          <a:p>
            <a:pPr marL="120650" lvl="1" indent="-120650" defTabSz="457200">
              <a:defRPr/>
            </a:pPr>
            <a:r>
              <a:rPr lang="fr-CA" dirty="0" smtClean="0">
                <a:solidFill>
                  <a:prstClr val="black"/>
                </a:solidFill>
              </a:rPr>
              <a:t>	Gestion de panel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Communauté</a:t>
            </a:r>
          </a:p>
          <a:p>
            <a:pPr marL="120650" lvl="1" indent="-120650" defTabSz="457200">
              <a:defRPr/>
            </a:pPr>
            <a:r>
              <a:rPr lang="fr-CA" dirty="0" smtClean="0">
                <a:solidFill>
                  <a:prstClr val="black"/>
                </a:solidFill>
              </a:rPr>
              <a:t>	Gestion de communautés en ligne</a:t>
            </a:r>
          </a:p>
          <a:p>
            <a:pPr marL="120650" lvl="1" indent="-120650" defTabSz="457200"/>
            <a:endParaRPr lang="fr-CA" dirty="0" smtClean="0">
              <a:solidFill>
                <a:prstClr val="black"/>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internationale</a:t>
            </a:r>
          </a:p>
          <a:p>
            <a:pPr marL="120650" lvl="1" indent="-120650" defTabSz="457200"/>
            <a:r>
              <a:rPr lang="fr-CA" dirty="0" smtClean="0">
                <a:solidFill>
                  <a:prstClr val="black"/>
                </a:solidFill>
              </a:rPr>
              <a:t>	</a:t>
            </a:r>
            <a:r>
              <a:rPr lang="fr-CA" dirty="0" err="1" smtClean="0">
                <a:solidFill>
                  <a:prstClr val="black"/>
                </a:solidFill>
              </a:rPr>
              <a:t>Worldwide</a:t>
            </a:r>
            <a:r>
              <a:rPr lang="fr-CA" dirty="0" smtClean="0">
                <a:solidFill>
                  <a:prstClr val="black"/>
                </a:solidFill>
              </a:rPr>
              <a:t> </a:t>
            </a:r>
            <a:r>
              <a:rPr lang="fr-CA" dirty="0" err="1" smtClean="0">
                <a:solidFill>
                  <a:prstClr val="black"/>
                </a:solidFill>
              </a:rPr>
              <a:t>Independant</a:t>
            </a:r>
            <a:r>
              <a:rPr lang="fr-CA" dirty="0" smtClean="0">
                <a:solidFill>
                  <a:prstClr val="black"/>
                </a:solidFill>
              </a:rPr>
              <a:t> Network (WIN)</a:t>
            </a:r>
          </a:p>
          <a:p>
            <a:pPr marL="120650" lvl="1" indent="-120650" defTabSz="457200"/>
            <a:endParaRPr lang="fr-CA" b="1" dirty="0" smtClean="0">
              <a:solidFill>
                <a:srgbClr val="FF0000"/>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qualitative</a:t>
            </a:r>
          </a:p>
          <a:p>
            <a:pPr marL="120650" lvl="1" indent="-120650" defTabSz="457200">
              <a:defRPr/>
            </a:pPr>
            <a:r>
              <a:rPr lang="fr-CA" dirty="0" smtClean="0">
                <a:solidFill>
                  <a:prstClr val="black"/>
                </a:solidFill>
              </a:rPr>
              <a:t>	Location de salles</a:t>
            </a:r>
          </a:p>
        </p:txBody>
      </p:sp>
      <p:pic>
        <p:nvPicPr>
          <p:cNvPr id="26"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6315" y="3089422"/>
            <a:ext cx="820714" cy="279504"/>
          </a:xfrm>
          <a:prstGeom prst="rect">
            <a:avLst/>
          </a:prstGeom>
        </p:spPr>
      </p:pic>
      <p:sp>
        <p:nvSpPr>
          <p:cNvPr id="27"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NOS SERVICES</a:t>
            </a:r>
            <a:endParaRPr lang="fr-CA" dirty="0">
              <a:solidFill>
                <a:prstClr val="black"/>
              </a:solidFill>
            </a:endParaRPr>
          </a:p>
        </p:txBody>
      </p:sp>
    </p:spTree>
    <p:extLst>
      <p:ext uri="{BB962C8B-B14F-4D97-AF65-F5344CB8AC3E}">
        <p14:creationId xmlns:p14="http://schemas.microsoft.com/office/powerpoint/2010/main" val="298311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3" name="TextBox 2"/>
          <p:cNvSpPr txBox="1"/>
          <p:nvPr userDrawn="1"/>
        </p:nvSpPr>
        <p:spPr>
          <a:xfrm>
            <a:off x="3287889" y="526815"/>
            <a:ext cx="4289778" cy="3245556"/>
          </a:xfrm>
          <a:prstGeom prst="rect">
            <a:avLst/>
          </a:prstGeom>
        </p:spPr>
        <p:txBody>
          <a:bodyPr vert="horz" wrap="square" lIns="91440" tIns="45720" rIns="91440" bIns="45720" rtlCol="0" anchor="ctr">
            <a:normAutofit/>
          </a:bodyPr>
          <a:lstStyle/>
          <a:p>
            <a:pPr defTabSz="457200"/>
            <a:endParaRPr lang="en-US" dirty="0" smtClean="0">
              <a:solidFill>
                <a:prstClr val="black"/>
              </a:solidFill>
            </a:endParaRPr>
          </a:p>
        </p:txBody>
      </p:sp>
      <p:sp>
        <p:nvSpPr>
          <p:cNvPr id="4" name="TextBox 3"/>
          <p:cNvSpPr txBox="1"/>
          <p:nvPr userDrawn="1"/>
        </p:nvSpPr>
        <p:spPr>
          <a:xfrm>
            <a:off x="526222" y="1301814"/>
            <a:ext cx="8285634" cy="4820081"/>
          </a:xfrm>
          <a:prstGeom prst="rect">
            <a:avLst/>
          </a:prstGeom>
        </p:spPr>
        <p:txBody>
          <a:bodyPr vert="horz" wrap="square" lIns="91440" tIns="45720" rIns="91440" bIns="45720" rtlCol="0" anchor="ctr">
            <a:normAutofit fontScale="92500"/>
          </a:bodyPr>
          <a:lstStyle/>
          <a:p>
            <a:pPr marL="1490663" defTabSz="457200">
              <a:lnSpc>
                <a:spcPct val="110000"/>
              </a:lnSpc>
            </a:pPr>
            <a:r>
              <a:rPr lang="fr-CA" dirty="0" smtClean="0">
                <a:solidFill>
                  <a:prstClr val="black"/>
                </a:solidFill>
              </a:rPr>
              <a:t>Léger est certifiée </a:t>
            </a:r>
            <a:r>
              <a:rPr lang="fr-CA" b="1" dirty="0" smtClean="0">
                <a:solidFill>
                  <a:prstClr val="black"/>
                </a:solidFill>
              </a:rPr>
              <a:t>Sceau d’Or </a:t>
            </a:r>
            <a:r>
              <a:rPr lang="fr-CA" dirty="0" smtClean="0">
                <a:solidFill>
                  <a:prstClr val="black"/>
                </a:solidFill>
              </a:rPr>
              <a:t>de l’</a:t>
            </a:r>
            <a:r>
              <a:rPr lang="fr-CA" dirty="0" smtClean="0">
                <a:solidFill>
                  <a:prstClr val="black"/>
                </a:solidFill>
                <a:hlinkClick r:id="rId2"/>
              </a:rPr>
              <a:t>Association de la recherche et </a:t>
            </a:r>
            <a:br>
              <a:rPr lang="fr-CA" dirty="0" smtClean="0">
                <a:solidFill>
                  <a:prstClr val="black"/>
                </a:solidFill>
                <a:hlinkClick r:id="rId2"/>
              </a:rPr>
            </a:br>
            <a:r>
              <a:rPr lang="fr-CA" dirty="0" smtClean="0">
                <a:solidFill>
                  <a:prstClr val="black"/>
                </a:solidFill>
                <a:hlinkClick r:id="rId2"/>
              </a:rPr>
              <a:t>de l’intelligence marketing (</a:t>
            </a:r>
            <a:r>
              <a:rPr lang="fr-CA" dirty="0" err="1" smtClean="0">
                <a:solidFill>
                  <a:prstClr val="black"/>
                </a:solidFill>
                <a:hlinkClick r:id="rId2"/>
              </a:rPr>
              <a:t>ARIM</a:t>
            </a:r>
            <a:r>
              <a:rPr lang="fr-CA" dirty="0" smtClean="0">
                <a:solidFill>
                  <a:prstClr val="black"/>
                </a:solidFill>
                <a:hlinkClick r:id="rId2"/>
              </a:rPr>
              <a:t>)</a:t>
            </a:r>
            <a:r>
              <a:rPr lang="fr-CA" dirty="0" smtClean="0">
                <a:solidFill>
                  <a:prstClr val="black"/>
                </a:solidFill>
              </a:rPr>
              <a:t>. À ce titre, Léger et ses employés </a:t>
            </a:r>
            <a:br>
              <a:rPr lang="fr-CA" dirty="0" smtClean="0">
                <a:solidFill>
                  <a:prstClr val="black"/>
                </a:solidFill>
              </a:rPr>
            </a:br>
            <a:r>
              <a:rPr lang="fr-CA" dirty="0" smtClean="0">
                <a:solidFill>
                  <a:prstClr val="black"/>
                </a:solidFill>
              </a:rPr>
              <a:t>s’engagent à appliquer les normes d’éthique et de qualité les plus élevées </a:t>
            </a:r>
            <a:br>
              <a:rPr lang="fr-CA" dirty="0" smtClean="0">
                <a:solidFill>
                  <a:prstClr val="black"/>
                </a:solidFill>
              </a:rPr>
            </a:br>
            <a:r>
              <a:rPr lang="fr-CA" dirty="0" smtClean="0">
                <a:solidFill>
                  <a:prstClr val="black"/>
                </a:solidFill>
              </a:rPr>
              <a:t>du </a:t>
            </a:r>
            <a:r>
              <a:rPr lang="fr-CA" dirty="0" smtClean="0">
                <a:solidFill>
                  <a:prstClr val="black"/>
                </a:solidFill>
                <a:hlinkClick r:id="rId3"/>
              </a:rPr>
              <a:t>Code de déontologie de l’</a:t>
            </a:r>
            <a:r>
              <a:rPr lang="fr-CA" dirty="0" err="1" smtClean="0">
                <a:solidFill>
                  <a:prstClr val="black"/>
                </a:solidFill>
                <a:hlinkClick r:id="rId3"/>
              </a:rPr>
              <a:t>ARIM</a:t>
            </a:r>
            <a:r>
              <a:rPr lang="fr-CA" dirty="0" smtClean="0">
                <a:solidFill>
                  <a:prstClr val="black"/>
                </a:solidFill>
                <a:hlinkClick r:id="rId3"/>
              </a:rPr>
              <a:t> pour les études de marché et d’opinion</a:t>
            </a:r>
            <a:r>
              <a:rPr lang="fr-CA" dirty="0" smtClean="0">
                <a:solidFill>
                  <a:prstClr val="black"/>
                </a:solidFill>
              </a:rPr>
              <a:t>. </a:t>
            </a:r>
          </a:p>
          <a:p>
            <a:pPr marL="1490663" defTabSz="457200">
              <a:lnSpc>
                <a:spcPct val="110000"/>
              </a:lnSpc>
            </a:pPr>
            <a:r>
              <a:rPr lang="fr-CA" dirty="0" smtClean="0">
                <a:solidFill>
                  <a:prstClr val="black"/>
                </a:solidFill>
              </a:rPr>
              <a:t> </a:t>
            </a:r>
          </a:p>
          <a:p>
            <a:pPr marL="1490663" defTabSz="457200">
              <a:lnSpc>
                <a:spcPct val="110000"/>
              </a:lnSpc>
            </a:pPr>
            <a:r>
              <a:rPr lang="fr-CA" dirty="0" smtClean="0">
                <a:solidFill>
                  <a:prstClr val="black"/>
                </a:solidFill>
              </a:rPr>
              <a:t>Léger est aussi membre d’</a:t>
            </a:r>
            <a:r>
              <a:rPr lang="fr-CA" dirty="0" err="1" smtClean="0">
                <a:solidFill>
                  <a:prstClr val="black"/>
                </a:solidFill>
                <a:hlinkClick r:id="rId4"/>
              </a:rPr>
              <a:t>ESOMAR</a:t>
            </a:r>
            <a:r>
              <a:rPr lang="fr-CA" dirty="0" smtClean="0">
                <a:solidFill>
                  <a:prstClr val="black"/>
                </a:solidFill>
              </a:rPr>
              <a:t> (</a:t>
            </a:r>
            <a:r>
              <a:rPr lang="fr-CA" dirty="0" err="1" smtClean="0">
                <a:solidFill>
                  <a:prstClr val="black"/>
                </a:solidFill>
              </a:rPr>
              <a:t>European</a:t>
            </a:r>
            <a:r>
              <a:rPr lang="fr-CA" dirty="0" smtClean="0">
                <a:solidFill>
                  <a:prstClr val="black"/>
                </a:solidFill>
              </a:rPr>
              <a:t> Society for Opinion and </a:t>
            </a:r>
            <a:r>
              <a:rPr lang="fr-CA" dirty="0" err="1" smtClean="0">
                <a:solidFill>
                  <a:prstClr val="black"/>
                </a:solidFill>
              </a:rPr>
              <a:t>Market</a:t>
            </a:r>
            <a:r>
              <a:rPr lang="fr-CA" dirty="0" smtClean="0">
                <a:solidFill>
                  <a:prstClr val="black"/>
                </a:solidFill>
              </a:rPr>
              <a:t> </a:t>
            </a:r>
            <a:r>
              <a:rPr lang="fr-CA" dirty="0" err="1" smtClean="0">
                <a:solidFill>
                  <a:prstClr val="black"/>
                </a:solidFill>
              </a:rPr>
              <a:t>Research</a:t>
            </a:r>
            <a:r>
              <a:rPr lang="fr-CA" dirty="0" smtClean="0">
                <a:solidFill>
                  <a:prstClr val="black"/>
                </a:solidFill>
              </a:rPr>
              <a:t>), l’association mondiale des professionnels des enquêtes d’opinion et des études marketing. À ce titre, Léger s’engage à appliquer </a:t>
            </a:r>
            <a:br>
              <a:rPr lang="fr-CA" dirty="0" smtClean="0">
                <a:solidFill>
                  <a:prstClr val="black"/>
                </a:solidFill>
              </a:rPr>
            </a:br>
            <a:r>
              <a:rPr lang="fr-CA" dirty="0" smtClean="0">
                <a:solidFill>
                  <a:prstClr val="black"/>
                </a:solidFill>
              </a:rPr>
              <a:t>le </a:t>
            </a:r>
            <a:r>
              <a:rPr lang="fr-CA" dirty="0" smtClean="0">
                <a:solidFill>
                  <a:prstClr val="black"/>
                </a:solidFill>
                <a:hlinkClick r:id="rId5"/>
              </a:rPr>
              <a:t>code international </a:t>
            </a:r>
            <a:r>
              <a:rPr lang="fr-CA" dirty="0" err="1" smtClean="0">
                <a:solidFill>
                  <a:prstClr val="black"/>
                </a:solidFill>
                <a:hlinkClick r:id="rId5"/>
              </a:rPr>
              <a:t>ICC</a:t>
            </a:r>
            <a:r>
              <a:rPr lang="fr-CA" dirty="0" smtClean="0">
                <a:solidFill>
                  <a:prstClr val="black"/>
                </a:solidFill>
                <a:hlinkClick r:id="rId5"/>
              </a:rPr>
              <a:t>/</a:t>
            </a:r>
            <a:r>
              <a:rPr lang="fr-CA" dirty="0" err="1" smtClean="0">
                <a:solidFill>
                  <a:prstClr val="black"/>
                </a:solidFill>
                <a:hlinkClick r:id="rId5"/>
              </a:rPr>
              <a:t>ESOMAR</a:t>
            </a:r>
            <a:r>
              <a:rPr lang="fr-CA" dirty="0" smtClean="0">
                <a:solidFill>
                  <a:prstClr val="black"/>
                </a:solidFill>
              </a:rPr>
              <a:t> des études de marché, études sociales </a:t>
            </a:r>
            <a:br>
              <a:rPr lang="fr-CA" dirty="0" smtClean="0">
                <a:solidFill>
                  <a:prstClr val="black"/>
                </a:solidFill>
              </a:rPr>
            </a:br>
            <a:r>
              <a:rPr lang="fr-CA" dirty="0" smtClean="0">
                <a:solidFill>
                  <a:prstClr val="black"/>
                </a:solidFill>
              </a:rPr>
              <a:t>et d’opinion et de l’analytique des données.</a:t>
            </a:r>
          </a:p>
          <a:p>
            <a:pPr marL="1490663" defTabSz="457200">
              <a:lnSpc>
                <a:spcPct val="110000"/>
              </a:lnSpc>
            </a:pPr>
            <a:endParaRPr lang="fr-CA" dirty="0" smtClean="0">
              <a:solidFill>
                <a:prstClr val="black"/>
              </a:solidFill>
            </a:endParaRPr>
          </a:p>
          <a:p>
            <a:pPr marL="1490663" defTabSz="457200">
              <a:lnSpc>
                <a:spcPct val="110000"/>
              </a:lnSpc>
            </a:pPr>
            <a:r>
              <a:rPr lang="fr-CA" dirty="0" smtClean="0">
                <a:solidFill>
                  <a:prstClr val="black"/>
                </a:solidFill>
              </a:rPr>
              <a:t>Léger est membre de </a:t>
            </a:r>
            <a:r>
              <a:rPr lang="fr-CA" dirty="0" smtClean="0">
                <a:solidFill>
                  <a:prstClr val="black"/>
                </a:solidFill>
                <a:hlinkClick r:id="rId6"/>
              </a:rPr>
              <a:t>Insights Association</a:t>
            </a:r>
            <a:r>
              <a:rPr lang="fr-CA" dirty="0" smtClean="0">
                <a:solidFill>
                  <a:prstClr val="black"/>
                </a:solidFill>
              </a:rPr>
              <a:t>, l’association américaine pour </a:t>
            </a:r>
            <a:br>
              <a:rPr lang="fr-CA" dirty="0" smtClean="0">
                <a:solidFill>
                  <a:prstClr val="black"/>
                </a:solidFill>
              </a:rPr>
            </a:br>
            <a:r>
              <a:rPr lang="fr-CA" dirty="0" smtClean="0">
                <a:solidFill>
                  <a:prstClr val="black"/>
                </a:solidFill>
              </a:rPr>
              <a:t>la recherche marketing et l’analytique.</a:t>
            </a:r>
          </a:p>
        </p:txBody>
      </p:sp>
      <p:pic>
        <p:nvPicPr>
          <p:cNvPr id="18" name="Image 6"/>
          <p:cNvPicPr/>
          <p:nvPr userDrawn="1"/>
        </p:nvPicPr>
        <p:blipFill>
          <a:blip r:embed="rId7">
            <a:extLst>
              <a:ext uri="{28A0092B-C50C-407E-A947-70E740481C1C}">
                <a14:useLocalDpi xmlns:a14="http://schemas.microsoft.com/office/drawing/2010/main" val="0"/>
              </a:ext>
            </a:extLst>
          </a:blip>
          <a:stretch>
            <a:fillRect/>
          </a:stretch>
        </p:blipFill>
        <p:spPr>
          <a:xfrm>
            <a:off x="485866" y="4592869"/>
            <a:ext cx="1333500" cy="1011733"/>
          </a:xfrm>
          <a:prstGeom prst="rect">
            <a:avLst/>
          </a:prstGeom>
        </p:spPr>
      </p:pic>
      <p:pic>
        <p:nvPicPr>
          <p:cNvPr id="19" name="Image 5"/>
          <p:cNvPicPr/>
          <p:nvPr userDrawn="1"/>
        </p:nvPicPr>
        <p:blipFill>
          <a:blip r:embed="rId8">
            <a:extLst>
              <a:ext uri="{28A0092B-C50C-407E-A947-70E740481C1C}">
                <a14:useLocalDpi xmlns:a14="http://schemas.microsoft.com/office/drawing/2010/main" val="0"/>
              </a:ext>
            </a:extLst>
          </a:blip>
          <a:stretch>
            <a:fillRect/>
          </a:stretch>
        </p:blipFill>
        <p:spPr>
          <a:xfrm>
            <a:off x="474876" y="3336542"/>
            <a:ext cx="1291336" cy="1267464"/>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4" name="Title 11"/>
          <p:cNvSpPr txBox="1">
            <a:spLocks/>
          </p:cNvSpPr>
          <p:nvPr userDrawn="1"/>
        </p:nvSpPr>
        <p:spPr>
          <a:xfrm>
            <a:off x="370989" y="57399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NOTRE ENGAGEMENT QUALITÉ</a:t>
            </a:r>
          </a:p>
        </p:txBody>
      </p:sp>
      <p:sp>
        <p:nvSpPr>
          <p:cNvPr id="1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3" name="Image 2"/>
          <p:cNvPicPr/>
          <p:nvPr userDrawn="1"/>
        </p:nvPicPr>
        <p:blipFill>
          <a:blip r:embed="rId10">
            <a:extLst>
              <a:ext uri="{28A0092B-C50C-407E-A947-70E740481C1C}">
                <a14:useLocalDpi xmlns:a14="http://schemas.microsoft.com/office/drawing/2010/main" val="0"/>
              </a:ext>
            </a:extLst>
          </a:blip>
          <a:stretch>
            <a:fillRect/>
          </a:stretch>
        </p:blipFill>
        <p:spPr>
          <a:xfrm>
            <a:off x="512652" y="1642121"/>
            <a:ext cx="1266074" cy="1266074"/>
          </a:xfrm>
          <a:prstGeom prst="rect">
            <a:avLst/>
          </a:prstGeom>
        </p:spPr>
      </p:pic>
    </p:spTree>
    <p:extLst>
      <p:ext uri="{BB962C8B-B14F-4D97-AF65-F5344CB8AC3E}">
        <p14:creationId xmlns:p14="http://schemas.microsoft.com/office/powerpoint/2010/main" val="34750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flipV="1">
            <a:off x="211422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403230" y="5203738"/>
            <a:ext cx="968634" cy="1258053"/>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4850" y="4016497"/>
              <a:ext cx="651635" cy="484549"/>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 </a:t>
              </a:r>
              <a:endParaRPr lang="fr-CA" sz="1200" baseline="30000" dirty="0">
                <a:solidFill>
                  <a:prstClr val="black"/>
                </a:solidFill>
                <a:latin typeface="Calibri"/>
                <a:cs typeface="Calibri"/>
              </a:endParaRPr>
            </a:p>
          </p:txBody>
        </p:sp>
      </p:grpSp>
      <p:grpSp>
        <p:nvGrpSpPr>
          <p:cNvPr id="20" name="Group 19"/>
          <p:cNvGrpSpPr/>
          <p:nvPr userDrawn="1"/>
        </p:nvGrpSpPr>
        <p:grpSpPr>
          <a:xfrm>
            <a:off x="3856498" y="5203738"/>
            <a:ext cx="1267637" cy="1258053"/>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47557" y="4016497"/>
              <a:ext cx="656082" cy="492062"/>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smtClean="0">
                  <a:solidFill>
                    <a:prstClr val="black"/>
                  </a:solidFill>
                  <a:latin typeface="Calibri"/>
                  <a:cs typeface="Calibri"/>
                </a:rPr>
                <a:t>/</a:t>
              </a:r>
              <a:r>
                <a:rPr lang="de-DE" sz="1200" dirty="0" err="1" smtClean="0">
                  <a:solidFill>
                    <a:prstClr val="black"/>
                  </a:solidFill>
                  <a:latin typeface="Calibri"/>
                  <a:cs typeface="Calibri"/>
                </a:rPr>
                <a:t>LegerCanada</a:t>
              </a:r>
              <a:endParaRPr lang="fr-CA" sz="1200" baseline="30000" dirty="0">
                <a:solidFill>
                  <a:prstClr val="black"/>
                </a:solidFill>
                <a:latin typeface="Calibri"/>
                <a:cs typeface="Calibri"/>
              </a:endParaRPr>
            </a:p>
          </p:txBody>
        </p:sp>
      </p:grpSp>
      <p:grpSp>
        <p:nvGrpSpPr>
          <p:cNvPr id="23" name="Group 22"/>
          <p:cNvGrpSpPr/>
          <p:nvPr userDrawn="1"/>
        </p:nvGrpSpPr>
        <p:grpSpPr>
          <a:xfrm>
            <a:off x="5479945" y="5203738"/>
            <a:ext cx="1524832" cy="1258053"/>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38300" y="4016497"/>
              <a:ext cx="656082" cy="492062"/>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smtClean="0">
                  <a:solidFill>
                    <a:prstClr val="black"/>
                  </a:solidFill>
                  <a:latin typeface="Calibri"/>
                  <a:cs typeface="Calibri"/>
                </a:rPr>
                <a:t>/</a:t>
              </a:r>
              <a:r>
                <a:rPr lang="de-DE" sz="1200" dirty="0" err="1" smtClean="0">
                  <a:solidFill>
                    <a:prstClr val="black"/>
                  </a:solidFill>
                  <a:latin typeface="Calibri"/>
                  <a:cs typeface="Calibri"/>
                </a:rPr>
                <a:t>company</a:t>
              </a:r>
              <a:r>
                <a:rPr lang="de-DE" sz="1200" dirty="0" smtClean="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26" name="Straight Connector 25"/>
          <p:cNvCxnSpPr/>
          <p:nvPr userDrawn="1"/>
        </p:nvCxnSpPr>
        <p:spPr>
          <a:xfrm flipV="1">
            <a:off x="369781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7350038" y="5203738"/>
            <a:ext cx="1339851" cy="1258053"/>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86706" y="4016497"/>
              <a:ext cx="658749" cy="492062"/>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30" name="Straight Connector 29"/>
          <p:cNvCxnSpPr/>
          <p:nvPr userDrawn="1"/>
        </p:nvCxnSpPr>
        <p:spPr>
          <a:xfrm flipV="1">
            <a:off x="5358350"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userDrawn="1"/>
        </p:nvGrpSpPr>
        <p:grpSpPr>
          <a:xfrm>
            <a:off x="526678" y="5203738"/>
            <a:ext cx="1338305" cy="1258053"/>
            <a:chOff x="526678" y="5203738"/>
            <a:chExt cx="1338305" cy="1258053"/>
          </a:xfrm>
        </p:grpSpPr>
        <p:sp>
          <p:nvSpPr>
            <p:cNvPr id="32" name="Text Placeholder 3"/>
            <p:cNvSpPr txBox="1">
              <a:spLocks/>
            </p:cNvSpPr>
            <p:nvPr/>
          </p:nvSpPr>
          <p:spPr>
            <a:xfrm>
              <a:off x="526678" y="5839376"/>
              <a:ext cx="1338305" cy="62241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smtClean="0">
                  <a:solidFill>
                    <a:prstClr val="black"/>
                  </a:solidFill>
                  <a:latin typeface="Calibri"/>
                  <a:cs typeface="Calibri"/>
                </a:rPr>
                <a:t>leger360</a:t>
              </a:r>
              <a:r>
                <a:rPr lang="en-US" sz="1200" dirty="0">
                  <a:solidFill>
                    <a:prstClr val="black"/>
                  </a:solidFill>
                  <a:latin typeface="Calibri"/>
                  <a:cs typeface="Calibri"/>
                </a:rPr>
                <a:t>.</a:t>
              </a:r>
              <a:r>
                <a:rPr lang="en-US" sz="1200" dirty="0" smtClean="0">
                  <a:solidFill>
                    <a:prstClr val="black"/>
                  </a:solidFill>
                  <a:latin typeface="Calibri"/>
                  <a:cs typeface="Calibri"/>
                </a:rPr>
                <a:t>com</a:t>
              </a:r>
              <a:endParaRPr lang="fr-CA" sz="1200" baseline="30000" dirty="0">
                <a:solidFill>
                  <a:prstClr val="black"/>
                </a:solidFill>
                <a:latin typeface="Calibri"/>
                <a:cs typeface="Calibri"/>
              </a:endParaRPr>
            </a:p>
          </p:txBody>
        </p:sp>
        <p:pic>
          <p:nvPicPr>
            <p:cNvPr id="33" name="Picture 3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165" y="5203738"/>
              <a:ext cx="658749" cy="656082"/>
            </a:xfrm>
            <a:prstGeom prst="rect">
              <a:avLst/>
            </a:prstGeom>
          </p:spPr>
        </p:pic>
      </p:grpSp>
      <p:cxnSp>
        <p:nvCxnSpPr>
          <p:cNvPr id="34" name="Straight Connector 33"/>
          <p:cNvCxnSpPr/>
          <p:nvPr userDrawn="1"/>
        </p:nvCxnSpPr>
        <p:spPr>
          <a:xfrm flipV="1">
            <a:off x="7124729"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8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100686"/>
            <a:ext cx="5480050" cy="6757313"/>
          </a:xfrm>
        </p:spPr>
        <p:txBody>
          <a:bodyPr anchor="ctr"/>
          <a:lstStyle>
            <a:lvl1pPr marL="0" indent="0" algn="ctr">
              <a:buNone/>
              <a:defRPr/>
            </a:lvl1pPr>
          </a:lstStyle>
          <a:p>
            <a:r>
              <a:rPr lang="en-US" dirty="0" smtClean="0"/>
              <a:t>Photo</a:t>
            </a:r>
            <a:endParaRPr lang="en-US" dirty="0"/>
          </a:p>
        </p:txBody>
      </p:sp>
      <p:sp>
        <p:nvSpPr>
          <p:cNvPr id="13" name="Subtitle 2"/>
          <p:cNvSpPr>
            <a:spLocks noGrp="1"/>
          </p:cNvSpPr>
          <p:nvPr>
            <p:ph type="subTitle" idx="1"/>
          </p:nvPr>
        </p:nvSpPr>
        <p:spPr>
          <a:xfrm>
            <a:off x="380686" y="2316714"/>
            <a:ext cx="3181665" cy="635407"/>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sp>
        <p:nvSpPr>
          <p:cNvPr id="16" name="Date Placeholder 3"/>
          <p:cNvSpPr txBox="1">
            <a:spLocks/>
          </p:cNvSpPr>
          <p:nvPr userDrawn="1"/>
        </p:nvSpPr>
        <p:spPr>
          <a:xfrm>
            <a:off x="380685" y="6008524"/>
            <a:ext cx="518288"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smtClean="0">
                <a:solidFill>
                  <a:srgbClr val="000000"/>
                </a:solidFill>
                <a:latin typeface="Calibri"/>
                <a:cs typeface="Calibri"/>
              </a:rPr>
              <a:t>DATE</a:t>
            </a:r>
            <a:endParaRPr lang="en-US" sz="1100" b="1" dirty="0">
              <a:solidFill>
                <a:srgbClr val="000000"/>
              </a:solidFill>
              <a:latin typeface="Calibri"/>
              <a:cs typeface="Calibri"/>
            </a:endParaRPr>
          </a:p>
        </p:txBody>
      </p:sp>
      <p:sp>
        <p:nvSpPr>
          <p:cNvPr id="18" name="Title 1"/>
          <p:cNvSpPr txBox="1">
            <a:spLocks/>
          </p:cNvSpPr>
          <p:nvPr userDrawn="1"/>
        </p:nvSpPr>
        <p:spPr>
          <a:xfrm>
            <a:off x="380686" y="485912"/>
            <a:ext cx="1529339"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pPr>
              <a:defRPr/>
            </a:pPr>
            <a:r>
              <a:rPr lang="fr-CA" sz="2300" dirty="0" smtClean="0">
                <a:solidFill>
                  <a:srgbClr val="ED1C24"/>
                </a:solidFill>
                <a:latin typeface="Calibri"/>
                <a:cs typeface="Calibri"/>
              </a:rPr>
              <a:t>Rapport</a:t>
            </a:r>
            <a:endParaRPr lang="en-US" sz="2300" dirty="0" smtClean="0">
              <a:solidFill>
                <a:srgbClr val="ED1C24"/>
              </a:solidFill>
              <a:latin typeface="Calibri"/>
              <a:cs typeface="Calibri"/>
            </a:endParaRPr>
          </a:p>
          <a:p>
            <a:endParaRPr lang="en-US" sz="2300" dirty="0">
              <a:solidFill>
                <a:srgbClr val="ED1C24"/>
              </a:solidFill>
              <a:latin typeface="Calibri"/>
              <a:cs typeface="Calibri"/>
            </a:endParaRPr>
          </a:p>
        </p:txBody>
      </p:sp>
      <p:sp>
        <p:nvSpPr>
          <p:cNvPr id="19" name="Title 11"/>
          <p:cNvSpPr>
            <a:spLocks noGrp="1"/>
          </p:cNvSpPr>
          <p:nvPr>
            <p:ph type="title" hasCustomPrompt="1"/>
          </p:nvPr>
        </p:nvSpPr>
        <p:spPr>
          <a:xfrm>
            <a:off x="380686" y="1376767"/>
            <a:ext cx="318166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1" name="Picture Placeholder 6"/>
          <p:cNvSpPr>
            <a:spLocks noGrp="1"/>
          </p:cNvSpPr>
          <p:nvPr>
            <p:ph type="pic" sz="quarter" idx="14" hasCustomPrompt="1"/>
          </p:nvPr>
        </p:nvSpPr>
        <p:spPr>
          <a:xfrm>
            <a:off x="508204" y="3567611"/>
            <a:ext cx="2561852" cy="2052827"/>
          </a:xfrm>
        </p:spPr>
        <p:txBody>
          <a:bodyPr anchor="ctr"/>
          <a:lstStyle>
            <a:lvl1pPr marL="0" indent="0" algn="ctr">
              <a:buNone/>
              <a:defRPr/>
            </a:lvl1pPr>
          </a:lstStyle>
          <a:p>
            <a:r>
              <a:rPr lang="en-US" dirty="0" smtClean="0"/>
              <a:t>Logo</a:t>
            </a:r>
            <a:endParaRPr lang="en-US" dirty="0"/>
          </a:p>
        </p:txBody>
      </p:sp>
      <p:sp>
        <p:nvSpPr>
          <p:cNvPr id="22" name="Date Placeholder 3"/>
          <p:cNvSpPr>
            <a:spLocks noGrp="1"/>
          </p:cNvSpPr>
          <p:nvPr>
            <p:ph type="dt" sz="half" idx="10"/>
          </p:nvPr>
        </p:nvSpPr>
        <p:spPr>
          <a:xfrm>
            <a:off x="764277" y="6008524"/>
            <a:ext cx="924742" cy="365125"/>
          </a:xfrm>
        </p:spPr>
        <p:txBody>
          <a:bodyPr/>
          <a:lstStyle>
            <a:lvl1pPr>
              <a:defRPr sz="1100" b="0" i="0">
                <a:solidFill>
                  <a:srgbClr val="000000"/>
                </a:solidFill>
                <a:latin typeface="Calibri"/>
                <a:cs typeface="Calibri"/>
              </a:defRPr>
            </a:lvl1pPr>
          </a:lstStyle>
          <a:p>
            <a:fld id="{A61FF433-A43E-C044-9573-B85011FD925A}" type="datetime1">
              <a:rPr lang="en-CA" smtClean="0"/>
              <a:pPr/>
              <a:t>16/04/2018</a:t>
            </a:fld>
            <a:endParaRPr lang="en-US" dirty="0"/>
          </a:p>
        </p:txBody>
      </p:sp>
      <p:sp>
        <p:nvSpPr>
          <p:cNvPr id="23" name="Date Placeholder 3"/>
          <p:cNvSpPr txBox="1">
            <a:spLocks/>
          </p:cNvSpPr>
          <p:nvPr userDrawn="1"/>
        </p:nvSpPr>
        <p:spPr>
          <a:xfrm>
            <a:off x="1528022" y="6008524"/>
            <a:ext cx="1482964"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smtClean="0">
                <a:solidFill>
                  <a:srgbClr val="000000"/>
                </a:solidFill>
                <a:latin typeface="Calibri"/>
                <a:cs typeface="Calibri"/>
              </a:rPr>
              <a:t>NUMÉRO DE PROJET</a:t>
            </a:r>
            <a:endParaRPr lang="en-US" sz="1100" b="1" dirty="0">
              <a:solidFill>
                <a:srgbClr val="000000"/>
              </a:solidFill>
              <a:latin typeface="Calibri"/>
              <a:cs typeface="Calibri"/>
            </a:endParaRPr>
          </a:p>
        </p:txBody>
      </p:sp>
      <p:sp>
        <p:nvSpPr>
          <p:cNvPr id="24" name="Footer Placeholder 4"/>
          <p:cNvSpPr>
            <a:spLocks noGrp="1"/>
          </p:cNvSpPr>
          <p:nvPr>
            <p:ph type="ftr" sz="quarter" idx="11"/>
          </p:nvPr>
        </p:nvSpPr>
        <p:spPr>
          <a:xfrm>
            <a:off x="2795221" y="6008524"/>
            <a:ext cx="1463065" cy="365125"/>
          </a:xfrm>
        </p:spPr>
        <p:txBody>
          <a:bodyPr/>
          <a:lstStyle>
            <a:lvl1pPr algn="l">
              <a:defRPr sz="1100" b="0" i="0">
                <a:solidFill>
                  <a:srgbClr val="000000"/>
                </a:solidFill>
                <a:latin typeface="Calibri"/>
                <a:cs typeface="Calibri"/>
              </a:defRPr>
            </a:lvl1pPr>
          </a:lstStyle>
          <a:p>
            <a:r>
              <a:rPr lang="en-US" smtClean="0"/>
              <a:t>00 000-000</a:t>
            </a:r>
            <a:endParaRPr lang="en-US" dirty="0"/>
          </a:p>
        </p:txBody>
      </p:sp>
    </p:spTree>
    <p:extLst>
      <p:ext uri="{BB962C8B-B14F-4D97-AF65-F5344CB8AC3E}">
        <p14:creationId xmlns:p14="http://schemas.microsoft.com/office/powerpoint/2010/main" val="30898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30" y="632365"/>
            <a:ext cx="3508071"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dirty="0" smtClean="0">
                <a:solidFill>
                  <a:srgbClr val="000000"/>
                </a:solidFill>
                <a:latin typeface="Calibri"/>
                <a:cs typeface="Calibri"/>
              </a:rPr>
              <a:t>Table des matières</a:t>
            </a:r>
          </a:p>
        </p:txBody>
      </p:sp>
      <p:sp>
        <p:nvSpPr>
          <p:cNvPr id="13" name="Rectangle 12"/>
          <p:cNvSpPr/>
          <p:nvPr userDrawn="1"/>
        </p:nvSpPr>
        <p:spPr>
          <a:xfrm>
            <a:off x="1" y="100686"/>
            <a:ext cx="1709648" cy="67573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5"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346356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1600"/>
            <a:ext cx="9144000" cy="6756400"/>
          </a:xfrm>
        </p:spPr>
        <p:txBody>
          <a:bodyPr anchor="b"/>
          <a:lstStyle>
            <a:lvl1pPr marL="0" indent="0" algn="ctr">
              <a:buNone/>
              <a:defRPr/>
            </a:lvl1pPr>
          </a:lstStyle>
          <a:p>
            <a:r>
              <a:rPr lang="en-US" dirty="0" smtClean="0"/>
              <a:t>Photo</a:t>
            </a:r>
            <a:endParaRPr lang="en-US" dirty="0"/>
          </a:p>
        </p:txBody>
      </p:sp>
      <p:sp>
        <p:nvSpPr>
          <p:cNvPr id="15" name="Title 11"/>
          <p:cNvSpPr>
            <a:spLocks noGrp="1"/>
          </p:cNvSpPr>
          <p:nvPr>
            <p:ph type="title" hasCustomPrompt="1"/>
          </p:nvPr>
        </p:nvSpPr>
        <p:spPr>
          <a:xfrm>
            <a:off x="0" y="4419601"/>
            <a:ext cx="9144000" cy="1529953"/>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smtClean="0"/>
              <a:t>MODIFIEZ LE STYLE DU TITRE</a:t>
            </a:r>
            <a:endParaRPr lang="en-US" dirty="0"/>
          </a:p>
        </p:txBody>
      </p:sp>
      <p:sp>
        <p:nvSpPr>
          <p:cNvPr id="5" name="Subtitle 2"/>
          <p:cNvSpPr>
            <a:spLocks noGrp="1"/>
          </p:cNvSpPr>
          <p:nvPr>
            <p:ph type="subTitle" idx="1" hasCustomPrompt="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Tree>
    <p:extLst>
      <p:ext uri="{BB962C8B-B14F-4D97-AF65-F5344CB8AC3E}">
        <p14:creationId xmlns:p14="http://schemas.microsoft.com/office/powerpoint/2010/main" val="32672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4419601"/>
            <a:ext cx="9144000" cy="1529953"/>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solidFill>
                <a:prstClr val="white"/>
              </a:solidFill>
            </a:endParaRPr>
          </a:p>
        </p:txBody>
      </p:sp>
      <p:sp>
        <p:nvSpPr>
          <p:cNvPr id="8" name="Title 11"/>
          <p:cNvSpPr>
            <a:spLocks noGrp="1"/>
          </p:cNvSpPr>
          <p:nvPr>
            <p:ph type="title" hasCustomPrompt="1"/>
          </p:nvPr>
        </p:nvSpPr>
        <p:spPr>
          <a:xfrm>
            <a:off x="0" y="4419601"/>
            <a:ext cx="9144000" cy="1529953"/>
          </a:xfrm>
          <a:noFill/>
        </p:spPr>
        <p:txBody>
          <a:bodyPr rIns="533400">
            <a:normAutofit/>
          </a:bodyPr>
          <a:lstStyle>
            <a:lvl1pPr algn="r">
              <a:defRPr sz="3400" b="0" i="0">
                <a:solidFill>
                  <a:schemeClr val="bg1"/>
                </a:solidFill>
                <a:latin typeface="Calibri"/>
                <a:cs typeface="Calibri"/>
              </a:defRPr>
            </a:lvl1pPr>
          </a:lstStyle>
          <a:p>
            <a:r>
              <a:rPr lang="fr-FR" dirty="0" smtClean="0"/>
              <a:t>MODIFIEZ LE STYLE DU TITRE</a:t>
            </a:r>
            <a:endParaRPr lang="en-US" dirty="0"/>
          </a:p>
        </p:txBody>
      </p:sp>
      <p:sp>
        <p:nvSpPr>
          <p:cNvPr id="9" name="Subtitle 2"/>
          <p:cNvSpPr>
            <a:spLocks noGrp="1"/>
          </p:cNvSpPr>
          <p:nvPr>
            <p:ph type="subTitle" idx="1" hasCustomPrompt="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99808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45378" y="1318344"/>
            <a:ext cx="7641422" cy="526034"/>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CA" dirty="0"/>
          </a:p>
        </p:txBody>
      </p:sp>
      <p:sp>
        <p:nvSpPr>
          <p:cNvPr id="12" name="Title 11"/>
          <p:cNvSpPr>
            <a:spLocks noGrp="1"/>
          </p:cNvSpPr>
          <p:nvPr>
            <p:ph type="title" hasCustomPrompt="1"/>
          </p:nvPr>
        </p:nvSpPr>
        <p:spPr>
          <a:xfrm>
            <a:off x="373821" y="575418"/>
            <a:ext cx="723438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6" name="Text Placeholder 25"/>
          <p:cNvSpPr>
            <a:spLocks noGrp="1"/>
          </p:cNvSpPr>
          <p:nvPr>
            <p:ph type="body" sz="quarter" idx="13" hasCustomPrompt="1"/>
          </p:nvPr>
        </p:nvSpPr>
        <p:spPr>
          <a:xfrm>
            <a:off x="1045378" y="2036656"/>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28" name="Text Placeholder 27"/>
          <p:cNvSpPr>
            <a:spLocks noGrp="1"/>
          </p:cNvSpPr>
          <p:nvPr>
            <p:ph type="body" sz="quarter" idx="14" hasCustomPrompt="1"/>
          </p:nvPr>
        </p:nvSpPr>
        <p:spPr>
          <a:xfrm>
            <a:off x="1045377" y="3473280"/>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30" name="Text Placeholder 29"/>
          <p:cNvSpPr>
            <a:spLocks noGrp="1"/>
          </p:cNvSpPr>
          <p:nvPr>
            <p:ph type="body" sz="quarter" idx="15" hasCustomPrompt="1"/>
          </p:nvPr>
        </p:nvSpPr>
        <p:spPr>
          <a:xfrm>
            <a:off x="1045378" y="4191591"/>
            <a:ext cx="764142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32" name="Text Placeholder 31"/>
          <p:cNvSpPr>
            <a:spLocks noGrp="1"/>
          </p:cNvSpPr>
          <p:nvPr>
            <p:ph type="body" sz="quarter" idx="16" hasCustomPrompt="1"/>
          </p:nvPr>
        </p:nvSpPr>
        <p:spPr>
          <a:xfrm>
            <a:off x="1045377" y="2754968"/>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 du masque</a:t>
            </a:r>
            <a:endParaRPr lang="fr-CA" dirty="0"/>
          </a:p>
        </p:txBody>
      </p:sp>
      <p:sp>
        <p:nvSpPr>
          <p:cNvPr id="1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64452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29246"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26" name="Text Placeholder 25"/>
          <p:cNvSpPr>
            <a:spLocks noGrp="1"/>
          </p:cNvSpPr>
          <p:nvPr>
            <p:ph type="body" sz="quarter" idx="13" hasCustomPrompt="1"/>
          </p:nvPr>
        </p:nvSpPr>
        <p:spPr>
          <a:xfrm>
            <a:off x="373821" y="1477216"/>
            <a:ext cx="4016860"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28" name="Text Placeholder 27"/>
          <p:cNvSpPr>
            <a:spLocks noGrp="1"/>
          </p:cNvSpPr>
          <p:nvPr>
            <p:ph type="body" sz="quarter" idx="14" hasCustomPrompt="1"/>
          </p:nvPr>
        </p:nvSpPr>
        <p:spPr>
          <a:xfrm>
            <a:off x="373821" y="2880708"/>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30" name="Text Placeholder 29"/>
          <p:cNvSpPr>
            <a:spLocks noGrp="1"/>
          </p:cNvSpPr>
          <p:nvPr>
            <p:ph type="body" sz="quarter" idx="15" hasCustomPrompt="1"/>
          </p:nvPr>
        </p:nvSpPr>
        <p:spPr>
          <a:xfrm>
            <a:off x="373821" y="3582453"/>
            <a:ext cx="4016860"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32" name="Text Placeholder 31"/>
          <p:cNvSpPr>
            <a:spLocks noGrp="1"/>
          </p:cNvSpPr>
          <p:nvPr>
            <p:ph type="body" sz="quarter" idx="16" hasCustomPrompt="1"/>
          </p:nvPr>
        </p:nvSpPr>
        <p:spPr>
          <a:xfrm>
            <a:off x="373821" y="2178962"/>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1" name="Text Placeholder 25"/>
          <p:cNvSpPr>
            <a:spLocks noGrp="1"/>
          </p:cNvSpPr>
          <p:nvPr>
            <p:ph type="body" sz="quarter" idx="17" hasCustomPrompt="1"/>
          </p:nvPr>
        </p:nvSpPr>
        <p:spPr>
          <a:xfrm>
            <a:off x="4669939" y="1477216"/>
            <a:ext cx="4016861"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5" name="Text Placeholder 27"/>
          <p:cNvSpPr>
            <a:spLocks noGrp="1"/>
          </p:cNvSpPr>
          <p:nvPr>
            <p:ph type="body" sz="quarter" idx="18" hasCustomPrompt="1"/>
          </p:nvPr>
        </p:nvSpPr>
        <p:spPr>
          <a:xfrm>
            <a:off x="4669938" y="2880708"/>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6" name="Text Placeholder 29"/>
          <p:cNvSpPr>
            <a:spLocks noGrp="1"/>
          </p:cNvSpPr>
          <p:nvPr>
            <p:ph type="body" sz="quarter" idx="19" hasCustomPrompt="1"/>
          </p:nvPr>
        </p:nvSpPr>
        <p:spPr>
          <a:xfrm>
            <a:off x="4669939" y="3582453"/>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17" name="Text Placeholder 31"/>
          <p:cNvSpPr>
            <a:spLocks noGrp="1"/>
          </p:cNvSpPr>
          <p:nvPr>
            <p:ph type="body" sz="quarter" idx="20" hasCustomPrompt="1"/>
          </p:nvPr>
        </p:nvSpPr>
        <p:spPr>
          <a:xfrm>
            <a:off x="4669938" y="2178962"/>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smtClean="0"/>
              <a:t>Modifiez le style des sous-titres</a:t>
            </a:r>
            <a:endParaRPr lang="fr-CA" dirty="0"/>
          </a:p>
        </p:txBody>
      </p:sp>
      <p:sp>
        <p:nvSpPr>
          <p:cNvPr id="2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6863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39314"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3" name="Text Placeholder 2"/>
          <p:cNvSpPr>
            <a:spLocks noGrp="1"/>
          </p:cNvSpPr>
          <p:nvPr>
            <p:ph type="body" sz="quarter" idx="13" hasCustomPrompt="1"/>
          </p:nvPr>
        </p:nvSpPr>
        <p:spPr>
          <a:xfrm>
            <a:off x="373318" y="1515534"/>
            <a:ext cx="8427782"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9"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422055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99606"/>
            <a:ext cx="3701038" cy="6758394"/>
          </a:xfrm>
        </p:spPr>
        <p:txBody>
          <a:bodyPr anchor="ctr"/>
          <a:lstStyle>
            <a:lvl1pPr marL="0" indent="0" algn="ctr">
              <a:buNone/>
              <a:defRPr/>
            </a:lvl1pPr>
          </a:lstStyle>
          <a:p>
            <a:r>
              <a:rPr lang="en-US" dirty="0" smtClean="0"/>
              <a:t>Photo</a:t>
            </a:r>
            <a:endParaRPr lang="en-US" dirty="0"/>
          </a:p>
        </p:txBody>
      </p:sp>
      <p:sp>
        <p:nvSpPr>
          <p:cNvPr id="12"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3" name="Text Placeholder 2"/>
          <p:cNvSpPr>
            <a:spLocks noGrp="1"/>
          </p:cNvSpPr>
          <p:nvPr>
            <p:ph type="body" sz="quarter" idx="13" hasCustomPrompt="1"/>
          </p:nvPr>
        </p:nvSpPr>
        <p:spPr>
          <a:xfrm>
            <a:off x="373319" y="1515534"/>
            <a:ext cx="4827445"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42786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6"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FR" dirty="0" smtClean="0"/>
              <a:t>MODIFIEZ LE STYLE DU TITRE</a:t>
            </a:r>
            <a:endParaRPr lang="en-US" dirty="0"/>
          </a:p>
        </p:txBody>
      </p:sp>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
        <p:nvSpPr>
          <p:cNvPr id="15" name="Picture Placeholder 6"/>
          <p:cNvSpPr>
            <a:spLocks noGrp="1"/>
          </p:cNvSpPr>
          <p:nvPr>
            <p:ph type="pic" sz="quarter" idx="14" hasCustomPrompt="1"/>
          </p:nvPr>
        </p:nvSpPr>
        <p:spPr>
          <a:xfrm>
            <a:off x="594726" y="1748816"/>
            <a:ext cx="2206136" cy="2635545"/>
          </a:xfrm>
        </p:spPr>
        <p:txBody>
          <a:bodyPr anchor="ctr"/>
          <a:lstStyle>
            <a:lvl1pPr marL="0" indent="0" algn="ctr">
              <a:buNone/>
              <a:defRPr/>
            </a:lvl1pPr>
          </a:lstStyle>
          <a:p>
            <a:r>
              <a:rPr lang="en-US" dirty="0" smtClean="0"/>
              <a:t>Photo</a:t>
            </a:r>
            <a:endParaRPr lang="en-US" dirty="0"/>
          </a:p>
        </p:txBody>
      </p:sp>
      <p:sp>
        <p:nvSpPr>
          <p:cNvPr id="3" name="Subtitle 2"/>
          <p:cNvSpPr>
            <a:spLocks noGrp="1"/>
          </p:cNvSpPr>
          <p:nvPr>
            <p:ph type="subTitle" idx="1" hasCustomPrompt="1"/>
          </p:nvPr>
        </p:nvSpPr>
        <p:spPr>
          <a:xfrm>
            <a:off x="594726" y="4466742"/>
            <a:ext cx="2206137" cy="942773"/>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Prénom</a:t>
            </a:r>
            <a:br>
              <a:rPr lang="fr-CA" dirty="0" smtClean="0"/>
            </a:br>
            <a:r>
              <a:rPr lang="fr-CA" dirty="0" smtClean="0"/>
              <a:t>Nom</a:t>
            </a:r>
            <a:endParaRPr lang="en-US" dirty="0"/>
          </a:p>
        </p:txBody>
      </p:sp>
      <p:sp>
        <p:nvSpPr>
          <p:cNvPr id="31" name="Rectangle 30"/>
          <p:cNvSpPr/>
          <p:nvPr userDrawn="1"/>
        </p:nvSpPr>
        <p:spPr>
          <a:xfrm>
            <a:off x="329963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Picture Placeholder 6"/>
          <p:cNvSpPr>
            <a:spLocks noGrp="1"/>
          </p:cNvSpPr>
          <p:nvPr>
            <p:ph type="pic" sz="quarter" idx="15" hasCustomPrompt="1"/>
          </p:nvPr>
        </p:nvSpPr>
        <p:spPr>
          <a:xfrm>
            <a:off x="3403830" y="1748816"/>
            <a:ext cx="2206136" cy="2635545"/>
          </a:xfrm>
        </p:spPr>
        <p:txBody>
          <a:bodyPr anchor="ctr"/>
          <a:lstStyle>
            <a:lvl1pPr marL="0" indent="0" algn="ctr">
              <a:buNone/>
              <a:defRPr/>
            </a:lvl1pPr>
          </a:lstStyle>
          <a:p>
            <a:r>
              <a:rPr lang="en-US" dirty="0" smtClean="0"/>
              <a:t>Photo</a:t>
            </a:r>
            <a:endParaRPr lang="en-US" dirty="0"/>
          </a:p>
        </p:txBody>
      </p:sp>
      <p:sp>
        <p:nvSpPr>
          <p:cNvPr id="34" name="Rectangle 33"/>
          <p:cNvSpPr/>
          <p:nvPr userDrawn="1"/>
        </p:nvSpPr>
        <p:spPr>
          <a:xfrm>
            <a:off x="610187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5" name="Picture Placeholder 6"/>
          <p:cNvSpPr>
            <a:spLocks noGrp="1"/>
          </p:cNvSpPr>
          <p:nvPr>
            <p:ph type="pic" sz="quarter" idx="16" hasCustomPrompt="1"/>
          </p:nvPr>
        </p:nvSpPr>
        <p:spPr>
          <a:xfrm>
            <a:off x="6206070" y="1748816"/>
            <a:ext cx="2206136" cy="2635545"/>
          </a:xfrm>
        </p:spPr>
        <p:txBody>
          <a:bodyPr anchor="ctr"/>
          <a:lstStyle>
            <a:lvl1pPr marL="0" indent="0" algn="ctr">
              <a:buNone/>
              <a:defRPr/>
            </a:lvl1pPr>
          </a:lstStyle>
          <a:p>
            <a:r>
              <a:rPr lang="en-US" dirty="0" smtClean="0"/>
              <a:t>Photo</a:t>
            </a:r>
            <a:endParaRPr lang="en-US" dirty="0"/>
          </a:p>
        </p:txBody>
      </p:sp>
      <p:sp>
        <p:nvSpPr>
          <p:cNvPr id="10" name="Text Placeholder 9"/>
          <p:cNvSpPr>
            <a:spLocks noGrp="1"/>
          </p:cNvSpPr>
          <p:nvPr>
            <p:ph type="body" sz="quarter" idx="17" hasCustomPrompt="1"/>
          </p:nvPr>
        </p:nvSpPr>
        <p:spPr>
          <a:xfrm>
            <a:off x="3403830" y="4466743"/>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smtClean="0"/>
              <a:t>Prénom</a:t>
            </a:r>
            <a:br>
              <a:rPr lang="fr-CA" dirty="0" smtClean="0"/>
            </a:br>
            <a:r>
              <a:rPr lang="fr-CA" dirty="0" smtClean="0"/>
              <a:t>Nom</a:t>
            </a:r>
            <a:endParaRPr lang="en-US" dirty="0"/>
          </a:p>
        </p:txBody>
      </p:sp>
      <p:sp>
        <p:nvSpPr>
          <p:cNvPr id="39" name="Text Placeholder 38"/>
          <p:cNvSpPr>
            <a:spLocks noGrp="1"/>
          </p:cNvSpPr>
          <p:nvPr>
            <p:ph type="body" sz="quarter" idx="18" hasCustomPrompt="1"/>
          </p:nvPr>
        </p:nvSpPr>
        <p:spPr>
          <a:xfrm>
            <a:off x="6206071" y="4466744"/>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smtClean="0"/>
              <a:t>Prénom</a:t>
            </a:r>
            <a:br>
              <a:rPr lang="fr-CA" dirty="0" smtClean="0"/>
            </a:br>
            <a:r>
              <a:rPr lang="fr-CA" dirty="0" smtClean="0"/>
              <a:t>Nom</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19537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rvices_MT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2"/>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3" y="2443892"/>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EMPLOYÉS</a:t>
            </a:r>
            <a:endParaRPr lang="fr-CA" sz="1800" b="1" dirty="0">
              <a:solidFill>
                <a:prstClr val="black"/>
              </a:solidFill>
              <a:latin typeface="Calibri"/>
              <a:cs typeface="Calibri"/>
            </a:endParaRPr>
          </a:p>
        </p:txBody>
      </p:sp>
      <p:sp>
        <p:nvSpPr>
          <p:cNvPr id="10" name="Text Placeholder 3"/>
          <p:cNvSpPr txBox="1">
            <a:spLocks/>
          </p:cNvSpPr>
          <p:nvPr userDrawn="1"/>
        </p:nvSpPr>
        <p:spPr>
          <a:xfrm>
            <a:off x="6975903" y="2443890"/>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CONSULTANTS</a:t>
            </a:r>
            <a:endParaRPr lang="fr-CA" sz="1800" b="1" dirty="0">
              <a:solidFill>
                <a:prstClr val="black"/>
              </a:solidFill>
              <a:latin typeface="Calibri"/>
              <a:cs typeface="Calibri"/>
            </a:endParaRPr>
          </a:p>
        </p:txBody>
      </p:sp>
      <p:sp>
        <p:nvSpPr>
          <p:cNvPr id="11" name="Text Placeholder 3"/>
          <p:cNvSpPr txBox="1">
            <a:spLocks/>
          </p:cNvSpPr>
          <p:nvPr userDrawn="1"/>
        </p:nvSpPr>
        <p:spPr>
          <a:xfrm>
            <a:off x="5055070"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400</a:t>
            </a:r>
          </a:p>
        </p:txBody>
      </p:sp>
      <p:sp>
        <p:nvSpPr>
          <p:cNvPr id="12" name="Text Placeholder 3"/>
          <p:cNvSpPr txBox="1">
            <a:spLocks/>
          </p:cNvSpPr>
          <p:nvPr userDrawn="1"/>
        </p:nvSpPr>
        <p:spPr>
          <a:xfrm>
            <a:off x="7001222" y="1766686"/>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74</a:t>
            </a:r>
            <a:endParaRPr lang="fr-CA" sz="5000" b="1" dirty="0">
              <a:solidFill>
                <a:srgbClr val="ED1C24"/>
              </a:solidFill>
              <a:latin typeface="Calibri"/>
              <a:cs typeface="Calibri"/>
            </a:endParaRPr>
          </a:p>
        </p:txBody>
      </p:sp>
      <p:sp>
        <p:nvSpPr>
          <p:cNvPr id="15" name="Text Placeholder 3"/>
          <p:cNvSpPr txBox="1">
            <a:spLocks/>
          </p:cNvSpPr>
          <p:nvPr userDrawn="1"/>
        </p:nvSpPr>
        <p:spPr>
          <a:xfrm>
            <a:off x="6067678"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6</a:t>
            </a:r>
            <a:endParaRPr lang="fr-CA" sz="5000" b="1" dirty="0">
              <a:solidFill>
                <a:srgbClr val="ED1C24"/>
              </a:solidFill>
              <a:latin typeface="Calibri"/>
              <a:cs typeface="Calibri"/>
            </a:endParaRPr>
          </a:p>
        </p:txBody>
      </p:sp>
      <p:sp>
        <p:nvSpPr>
          <p:cNvPr id="19" name="Text Placeholder 3"/>
          <p:cNvSpPr txBox="1">
            <a:spLocks/>
          </p:cNvSpPr>
          <p:nvPr userDrawn="1"/>
        </p:nvSpPr>
        <p:spPr>
          <a:xfrm>
            <a:off x="6040093" y="509415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BUREAUX</a:t>
            </a:r>
            <a:endParaRPr lang="fr-CA" sz="1800" b="1" dirty="0">
              <a:solidFill>
                <a:prstClr val="black"/>
              </a:solidFill>
              <a:latin typeface="Calibri"/>
              <a:cs typeface="Calibri"/>
            </a:endParaRPr>
          </a:p>
        </p:txBody>
      </p:sp>
      <p:sp>
        <p:nvSpPr>
          <p:cNvPr id="20" name="Text Placeholder 3"/>
          <p:cNvSpPr txBox="1">
            <a:spLocks/>
          </p:cNvSpPr>
          <p:nvPr userDrawn="1"/>
        </p:nvSpPr>
        <p:spPr>
          <a:xfrm>
            <a:off x="5037653" y="5596692"/>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smtClean="0">
                <a:solidFill>
                  <a:prstClr val="black"/>
                </a:solidFill>
                <a:latin typeface="Calibri"/>
                <a:cs typeface="Calibri"/>
              </a:rPr>
              <a:t>MONTRÉAL | QUÉBEC |  TORONTO | EDMONTON | CALGARY | PHILADELPHIA</a:t>
            </a:r>
            <a:endParaRPr lang="fr-CA" sz="900" dirty="0">
              <a:solidFill>
                <a:prstClr val="black"/>
              </a:solidFill>
              <a:latin typeface="Calibri"/>
              <a:cs typeface="Calibri"/>
            </a:endParaRP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5"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8" name="TextBox 17"/>
          <p:cNvSpPr txBox="1"/>
          <p:nvPr userDrawn="1"/>
        </p:nvSpPr>
        <p:spPr>
          <a:xfrm>
            <a:off x="389944" y="1057601"/>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smtClean="0">
                <a:solidFill>
                  <a:srgbClr val="FF0000"/>
                </a:solidFill>
              </a:rPr>
              <a:t>•</a:t>
            </a:r>
            <a:r>
              <a:rPr lang="fr-CA" dirty="0" smtClean="0">
                <a:solidFill>
                  <a:srgbClr val="FF0000"/>
                </a:solidFill>
              </a:rPr>
              <a:t>	</a:t>
            </a:r>
            <a:r>
              <a:rPr lang="fr-CA" b="1" dirty="0" smtClean="0">
                <a:solidFill>
                  <a:srgbClr val="FF0000"/>
                </a:solidFill>
              </a:rPr>
              <a:t>Léger</a:t>
            </a:r>
          </a:p>
          <a:p>
            <a:pPr marL="120650" lvl="1" indent="-120650" defTabSz="457200">
              <a:defRPr/>
            </a:pPr>
            <a:r>
              <a:rPr lang="fr-CA" dirty="0" smtClean="0">
                <a:solidFill>
                  <a:prstClr val="black"/>
                </a:solidFill>
              </a:rPr>
              <a:t>	Recherche marketing et sondage</a:t>
            </a:r>
          </a:p>
          <a:p>
            <a:pPr marL="120650" lvl="1" indent="-120650" defTabSz="457200"/>
            <a:endParaRPr lang="fr-CA" dirty="0" smtClean="0">
              <a:solidFill>
                <a:prstClr val="black"/>
              </a:solidFill>
            </a:endParaRPr>
          </a:p>
          <a:p>
            <a:pPr marL="120650" lvl="1" indent="-120650" defTabSz="457200">
              <a:defRPr/>
            </a:pPr>
            <a:r>
              <a:rPr lang="bg-BG" sz="1400" dirty="0" smtClean="0">
                <a:solidFill>
                  <a:srgbClr val="FF0000"/>
                </a:solidFill>
              </a:rPr>
              <a:t>•	</a:t>
            </a:r>
            <a:r>
              <a:rPr lang="fr-CA" b="1" dirty="0" smtClean="0">
                <a:solidFill>
                  <a:srgbClr val="FF0000"/>
                </a:solidFill>
              </a:rPr>
              <a:t>Léger </a:t>
            </a:r>
            <a:r>
              <a:rPr lang="fr-CA" b="1" dirty="0" err="1" smtClean="0">
                <a:solidFill>
                  <a:srgbClr val="FF0000"/>
                </a:solidFill>
              </a:rPr>
              <a:t>Metrics</a:t>
            </a:r>
            <a:endParaRPr lang="fr-CA" b="1" dirty="0" smtClean="0">
              <a:solidFill>
                <a:srgbClr val="FF0000"/>
              </a:solidFill>
            </a:endParaRPr>
          </a:p>
          <a:p>
            <a:pPr marL="120650" lvl="1" indent="-120650" defTabSz="457200">
              <a:defRPr/>
            </a:pPr>
            <a:r>
              <a:rPr lang="fr-CA" dirty="0" smtClean="0">
                <a:solidFill>
                  <a:prstClr val="black"/>
                </a:solidFill>
              </a:rPr>
              <a:t>	VOC Mesure de satisfaction continue </a:t>
            </a:r>
            <a:br>
              <a:rPr lang="fr-CA" dirty="0" smtClean="0">
                <a:solidFill>
                  <a:prstClr val="black"/>
                </a:solidFill>
              </a:rPr>
            </a:br>
            <a:r>
              <a:rPr lang="fr-CA" dirty="0" smtClean="0">
                <a:solidFill>
                  <a:prstClr val="black"/>
                </a:solidFill>
              </a:rPr>
              <a:t>en temps réel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a:t>
            </a:r>
            <a:r>
              <a:rPr lang="fr-CA" b="1" dirty="0" err="1" smtClean="0">
                <a:solidFill>
                  <a:srgbClr val="FF0000"/>
                </a:solidFill>
              </a:rPr>
              <a:t>Analytics</a:t>
            </a:r>
            <a:endParaRPr lang="fr-CA" b="1" dirty="0" smtClean="0">
              <a:solidFill>
                <a:srgbClr val="FF0000"/>
              </a:solidFill>
            </a:endParaRPr>
          </a:p>
          <a:p>
            <a:pPr marL="120650" lvl="1" indent="-120650" defTabSz="457200">
              <a:defRPr/>
            </a:pPr>
            <a:r>
              <a:rPr lang="fr-CA" dirty="0" smtClean="0">
                <a:solidFill>
                  <a:prstClr val="black"/>
                </a:solidFill>
              </a:rPr>
              <a:t>	Analyse de modélisation de données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UX </a:t>
            </a:r>
          </a:p>
          <a:p>
            <a:pPr marL="120650" lvl="1" indent="-120650" defTabSz="457200"/>
            <a:r>
              <a:rPr lang="fr-CA" dirty="0" smtClean="0">
                <a:solidFill>
                  <a:prstClr val="black"/>
                </a:solidFill>
              </a:rPr>
              <a:t>	Recherche UX et optimisation des plateformes </a:t>
            </a:r>
            <a:br>
              <a:rPr lang="fr-CA" dirty="0" smtClean="0">
                <a:solidFill>
                  <a:prstClr val="black"/>
                </a:solidFill>
              </a:rPr>
            </a:br>
            <a:r>
              <a:rPr lang="fr-CA" dirty="0" smtClean="0">
                <a:solidFill>
                  <a:prstClr val="black"/>
                </a:solidFill>
              </a:rPr>
              <a:t>interactives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err="1" smtClean="0">
                <a:solidFill>
                  <a:srgbClr val="FF0000"/>
                </a:solidFill>
              </a:rPr>
              <a:t>Legerweb</a:t>
            </a:r>
            <a:endParaRPr lang="fr-CA" b="1" dirty="0" smtClean="0">
              <a:solidFill>
                <a:srgbClr val="FF0000"/>
              </a:solidFill>
            </a:endParaRPr>
          </a:p>
          <a:p>
            <a:pPr marL="120650" lvl="1" indent="-120650" defTabSz="457200">
              <a:defRPr/>
            </a:pPr>
            <a:r>
              <a:rPr lang="fr-CA" dirty="0" smtClean="0">
                <a:solidFill>
                  <a:prstClr val="black"/>
                </a:solidFill>
              </a:rPr>
              <a:t>	Gestion de panel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Communauté</a:t>
            </a:r>
          </a:p>
          <a:p>
            <a:pPr marL="120650" lvl="1" indent="-120650" defTabSz="457200">
              <a:defRPr/>
            </a:pPr>
            <a:r>
              <a:rPr lang="fr-CA" dirty="0" smtClean="0">
                <a:solidFill>
                  <a:prstClr val="black"/>
                </a:solidFill>
              </a:rPr>
              <a:t>	Gestion de communautés en ligne</a:t>
            </a:r>
          </a:p>
          <a:p>
            <a:pPr marL="120650" lvl="1" indent="-120650" defTabSz="457200"/>
            <a:endParaRPr lang="fr-CA" dirty="0" smtClean="0">
              <a:solidFill>
                <a:prstClr val="black"/>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internationale</a:t>
            </a:r>
          </a:p>
          <a:p>
            <a:pPr marL="120650" lvl="1" indent="-120650" defTabSz="457200"/>
            <a:r>
              <a:rPr lang="fr-CA" dirty="0" smtClean="0">
                <a:solidFill>
                  <a:prstClr val="black"/>
                </a:solidFill>
              </a:rPr>
              <a:t>	</a:t>
            </a:r>
            <a:r>
              <a:rPr lang="fr-CA" dirty="0" err="1" smtClean="0">
                <a:solidFill>
                  <a:prstClr val="black"/>
                </a:solidFill>
              </a:rPr>
              <a:t>Worldwide</a:t>
            </a:r>
            <a:r>
              <a:rPr lang="fr-CA" dirty="0" smtClean="0">
                <a:solidFill>
                  <a:prstClr val="black"/>
                </a:solidFill>
              </a:rPr>
              <a:t> </a:t>
            </a:r>
            <a:r>
              <a:rPr lang="fr-CA" dirty="0" err="1" smtClean="0">
                <a:solidFill>
                  <a:prstClr val="black"/>
                </a:solidFill>
              </a:rPr>
              <a:t>Independant</a:t>
            </a:r>
            <a:r>
              <a:rPr lang="fr-CA" dirty="0" smtClean="0">
                <a:solidFill>
                  <a:prstClr val="black"/>
                </a:solidFill>
              </a:rPr>
              <a:t> Network (WIN)</a:t>
            </a:r>
          </a:p>
          <a:p>
            <a:pPr marL="120650" lvl="1" indent="-120650" defTabSz="457200"/>
            <a:endParaRPr lang="fr-CA" b="1" dirty="0" smtClean="0">
              <a:solidFill>
                <a:srgbClr val="FF0000"/>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qualitative</a:t>
            </a:r>
          </a:p>
          <a:p>
            <a:pPr marL="120650" lvl="1" indent="-120650" defTabSz="457200">
              <a:defRPr/>
            </a:pPr>
            <a:r>
              <a:rPr lang="fr-CA" dirty="0" smtClean="0">
                <a:solidFill>
                  <a:prstClr val="black"/>
                </a:solidFill>
              </a:rPr>
              <a:t>	Location de salles</a:t>
            </a:r>
          </a:p>
        </p:txBody>
      </p:sp>
      <p:pic>
        <p:nvPicPr>
          <p:cNvPr id="23"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6315" y="3089422"/>
            <a:ext cx="820714" cy="279504"/>
          </a:xfrm>
          <a:prstGeom prst="rect">
            <a:avLst/>
          </a:prstGeom>
        </p:spPr>
      </p:pic>
      <p:sp>
        <p:nvSpPr>
          <p:cNvPr id="24"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NOS SERVICES</a:t>
            </a:r>
            <a:endParaRPr lang="fr-CA" dirty="0">
              <a:solidFill>
                <a:prstClr val="black"/>
              </a:solidFill>
            </a:endParaRPr>
          </a:p>
        </p:txBody>
      </p:sp>
    </p:spTree>
    <p:extLst>
      <p:ext uri="{BB962C8B-B14F-4D97-AF65-F5344CB8AC3E}">
        <p14:creationId xmlns:p14="http://schemas.microsoft.com/office/powerpoint/2010/main" val="2151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rvices_QC">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2"/>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3" y="2443892"/>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EMPLOYÉS</a:t>
            </a:r>
            <a:endParaRPr lang="fr-CA" sz="1800" b="1" dirty="0">
              <a:solidFill>
                <a:prstClr val="black"/>
              </a:solidFill>
              <a:latin typeface="Calibri"/>
              <a:cs typeface="Calibri"/>
            </a:endParaRPr>
          </a:p>
        </p:txBody>
      </p:sp>
      <p:sp>
        <p:nvSpPr>
          <p:cNvPr id="10" name="Text Placeholder 3"/>
          <p:cNvSpPr txBox="1">
            <a:spLocks/>
          </p:cNvSpPr>
          <p:nvPr userDrawn="1"/>
        </p:nvSpPr>
        <p:spPr>
          <a:xfrm>
            <a:off x="6975903" y="2443890"/>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CONSULTANTS</a:t>
            </a:r>
            <a:endParaRPr lang="fr-CA" sz="1800" b="1" dirty="0">
              <a:solidFill>
                <a:prstClr val="black"/>
              </a:solidFill>
              <a:latin typeface="Calibri"/>
              <a:cs typeface="Calibri"/>
            </a:endParaRPr>
          </a:p>
        </p:txBody>
      </p:sp>
      <p:sp>
        <p:nvSpPr>
          <p:cNvPr id="11" name="Text Placeholder 3"/>
          <p:cNvSpPr txBox="1">
            <a:spLocks/>
          </p:cNvSpPr>
          <p:nvPr userDrawn="1"/>
        </p:nvSpPr>
        <p:spPr>
          <a:xfrm>
            <a:off x="5055070"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400</a:t>
            </a:r>
          </a:p>
        </p:txBody>
      </p:sp>
      <p:sp>
        <p:nvSpPr>
          <p:cNvPr id="12" name="Text Placeholder 3"/>
          <p:cNvSpPr txBox="1">
            <a:spLocks/>
          </p:cNvSpPr>
          <p:nvPr userDrawn="1"/>
        </p:nvSpPr>
        <p:spPr>
          <a:xfrm>
            <a:off x="7001222" y="1766686"/>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74</a:t>
            </a:r>
            <a:endParaRPr lang="fr-CA" sz="5000" b="1" dirty="0">
              <a:solidFill>
                <a:srgbClr val="ED1C24"/>
              </a:solidFill>
              <a:latin typeface="Calibri"/>
              <a:cs typeface="Calibri"/>
            </a:endParaRPr>
          </a:p>
        </p:txBody>
      </p:sp>
      <p:sp>
        <p:nvSpPr>
          <p:cNvPr id="15" name="Text Placeholder 3"/>
          <p:cNvSpPr txBox="1">
            <a:spLocks/>
          </p:cNvSpPr>
          <p:nvPr userDrawn="1"/>
        </p:nvSpPr>
        <p:spPr>
          <a:xfrm>
            <a:off x="6067678"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smtClean="0">
                <a:solidFill>
                  <a:srgbClr val="ED1C24"/>
                </a:solidFill>
                <a:latin typeface="Calibri"/>
                <a:cs typeface="Calibri"/>
              </a:rPr>
              <a:t>6</a:t>
            </a:r>
            <a:endParaRPr lang="fr-CA" sz="5000" b="1" dirty="0">
              <a:solidFill>
                <a:srgbClr val="ED1C24"/>
              </a:solidFill>
              <a:latin typeface="Calibri"/>
              <a:cs typeface="Calibri"/>
            </a:endParaRPr>
          </a:p>
        </p:txBody>
      </p:sp>
      <p:sp>
        <p:nvSpPr>
          <p:cNvPr id="19" name="Text Placeholder 3"/>
          <p:cNvSpPr txBox="1">
            <a:spLocks/>
          </p:cNvSpPr>
          <p:nvPr userDrawn="1"/>
        </p:nvSpPr>
        <p:spPr>
          <a:xfrm>
            <a:off x="6040093" y="509415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smtClean="0">
                <a:solidFill>
                  <a:prstClr val="black"/>
                </a:solidFill>
                <a:latin typeface="Calibri"/>
                <a:cs typeface="Calibri"/>
              </a:rPr>
              <a:t>BUREAUX</a:t>
            </a:r>
            <a:endParaRPr lang="fr-CA" sz="1800" b="1" dirty="0">
              <a:solidFill>
                <a:prstClr val="black"/>
              </a:solidFill>
              <a:latin typeface="Calibri"/>
              <a:cs typeface="Calibri"/>
            </a:endParaRPr>
          </a:p>
        </p:txBody>
      </p:sp>
      <p:sp>
        <p:nvSpPr>
          <p:cNvPr id="20" name="Text Placeholder 3"/>
          <p:cNvSpPr txBox="1">
            <a:spLocks/>
          </p:cNvSpPr>
          <p:nvPr userDrawn="1"/>
        </p:nvSpPr>
        <p:spPr>
          <a:xfrm>
            <a:off x="5037653" y="5596692"/>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smtClean="0">
                <a:solidFill>
                  <a:prstClr val="black"/>
                </a:solidFill>
                <a:latin typeface="Calibri"/>
                <a:cs typeface="Calibri"/>
              </a:rPr>
              <a:t>QUÉBEC | MONTRÉAL | TORONTO | EDMONTON | CALGARY | PHILADELPHIA</a:t>
            </a:r>
            <a:endParaRPr lang="fr-CA" sz="900" dirty="0">
              <a:solidFill>
                <a:prstClr val="black"/>
              </a:solidFill>
              <a:latin typeface="Calibri"/>
              <a:cs typeface="Calibri"/>
            </a:endParaRP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5"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25" name="TextBox 24"/>
          <p:cNvSpPr txBox="1"/>
          <p:nvPr userDrawn="1"/>
        </p:nvSpPr>
        <p:spPr>
          <a:xfrm>
            <a:off x="389944" y="1057601"/>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smtClean="0">
                <a:solidFill>
                  <a:srgbClr val="FF0000"/>
                </a:solidFill>
              </a:rPr>
              <a:t>•</a:t>
            </a:r>
            <a:r>
              <a:rPr lang="fr-CA" dirty="0" smtClean="0">
                <a:solidFill>
                  <a:srgbClr val="FF0000"/>
                </a:solidFill>
              </a:rPr>
              <a:t>	</a:t>
            </a:r>
            <a:r>
              <a:rPr lang="fr-CA" b="1" dirty="0" smtClean="0">
                <a:solidFill>
                  <a:srgbClr val="FF0000"/>
                </a:solidFill>
              </a:rPr>
              <a:t>Léger</a:t>
            </a:r>
          </a:p>
          <a:p>
            <a:pPr marL="120650" lvl="1" indent="-120650" defTabSz="457200">
              <a:defRPr/>
            </a:pPr>
            <a:r>
              <a:rPr lang="fr-CA" dirty="0" smtClean="0">
                <a:solidFill>
                  <a:prstClr val="black"/>
                </a:solidFill>
              </a:rPr>
              <a:t>	Recherche marketing et sondage</a:t>
            </a:r>
          </a:p>
          <a:p>
            <a:pPr marL="120650" lvl="1" indent="-120650" defTabSz="457200"/>
            <a:endParaRPr lang="fr-CA" dirty="0" smtClean="0">
              <a:solidFill>
                <a:prstClr val="black"/>
              </a:solidFill>
            </a:endParaRPr>
          </a:p>
          <a:p>
            <a:pPr marL="120650" lvl="1" indent="-120650" defTabSz="457200">
              <a:defRPr/>
            </a:pPr>
            <a:r>
              <a:rPr lang="bg-BG" sz="1400" dirty="0" smtClean="0">
                <a:solidFill>
                  <a:srgbClr val="FF0000"/>
                </a:solidFill>
              </a:rPr>
              <a:t>•	</a:t>
            </a:r>
            <a:r>
              <a:rPr lang="fr-CA" b="1" dirty="0" smtClean="0">
                <a:solidFill>
                  <a:srgbClr val="FF0000"/>
                </a:solidFill>
              </a:rPr>
              <a:t>Léger </a:t>
            </a:r>
            <a:r>
              <a:rPr lang="fr-CA" b="1" dirty="0" err="1" smtClean="0">
                <a:solidFill>
                  <a:srgbClr val="FF0000"/>
                </a:solidFill>
              </a:rPr>
              <a:t>Metrics</a:t>
            </a:r>
            <a:endParaRPr lang="fr-CA" b="1" dirty="0" smtClean="0">
              <a:solidFill>
                <a:srgbClr val="FF0000"/>
              </a:solidFill>
            </a:endParaRPr>
          </a:p>
          <a:p>
            <a:pPr marL="120650" lvl="1" indent="-120650" defTabSz="457200">
              <a:defRPr/>
            </a:pPr>
            <a:r>
              <a:rPr lang="fr-CA" dirty="0" smtClean="0">
                <a:solidFill>
                  <a:prstClr val="black"/>
                </a:solidFill>
              </a:rPr>
              <a:t>	VOC Mesure de satisfaction continue </a:t>
            </a:r>
            <a:br>
              <a:rPr lang="fr-CA" dirty="0" smtClean="0">
                <a:solidFill>
                  <a:prstClr val="black"/>
                </a:solidFill>
              </a:rPr>
            </a:br>
            <a:r>
              <a:rPr lang="fr-CA" dirty="0" smtClean="0">
                <a:solidFill>
                  <a:prstClr val="black"/>
                </a:solidFill>
              </a:rPr>
              <a:t>en temps réel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a:t>
            </a:r>
            <a:r>
              <a:rPr lang="fr-CA" b="1" dirty="0" err="1" smtClean="0">
                <a:solidFill>
                  <a:srgbClr val="FF0000"/>
                </a:solidFill>
              </a:rPr>
              <a:t>Analytics</a:t>
            </a:r>
            <a:endParaRPr lang="fr-CA" b="1" dirty="0" smtClean="0">
              <a:solidFill>
                <a:srgbClr val="FF0000"/>
              </a:solidFill>
            </a:endParaRPr>
          </a:p>
          <a:p>
            <a:pPr marL="120650" lvl="1" indent="-120650" defTabSz="457200">
              <a:defRPr/>
            </a:pPr>
            <a:r>
              <a:rPr lang="fr-CA" dirty="0" smtClean="0">
                <a:solidFill>
                  <a:prstClr val="black"/>
                </a:solidFill>
              </a:rPr>
              <a:t>	Analyse de modélisation de données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UX </a:t>
            </a:r>
          </a:p>
          <a:p>
            <a:pPr marL="120650" lvl="1" indent="-120650" defTabSz="457200"/>
            <a:r>
              <a:rPr lang="fr-CA" dirty="0" smtClean="0">
                <a:solidFill>
                  <a:prstClr val="black"/>
                </a:solidFill>
              </a:rPr>
              <a:t>	Recherche UX et optimisation des plateformes </a:t>
            </a:r>
            <a:br>
              <a:rPr lang="fr-CA" dirty="0" smtClean="0">
                <a:solidFill>
                  <a:prstClr val="black"/>
                </a:solidFill>
              </a:rPr>
            </a:br>
            <a:r>
              <a:rPr lang="fr-CA" dirty="0" smtClean="0">
                <a:solidFill>
                  <a:prstClr val="black"/>
                </a:solidFill>
              </a:rPr>
              <a:t>interactives</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err="1" smtClean="0">
                <a:solidFill>
                  <a:srgbClr val="FF0000"/>
                </a:solidFill>
              </a:rPr>
              <a:t>Legerweb</a:t>
            </a:r>
            <a:endParaRPr lang="fr-CA" b="1" dirty="0" smtClean="0">
              <a:solidFill>
                <a:srgbClr val="FF0000"/>
              </a:solidFill>
            </a:endParaRPr>
          </a:p>
          <a:p>
            <a:pPr marL="120650" lvl="1" indent="-120650" defTabSz="457200">
              <a:defRPr/>
            </a:pPr>
            <a:r>
              <a:rPr lang="fr-CA" dirty="0" smtClean="0">
                <a:solidFill>
                  <a:prstClr val="black"/>
                </a:solidFill>
              </a:rPr>
              <a:t>	Gestion de panel</a:t>
            </a:r>
          </a:p>
          <a:p>
            <a:pPr marL="120650" lvl="1" indent="-120650" defTabSz="457200"/>
            <a:endParaRPr lang="fr-CA" dirty="0" smtClean="0">
              <a:solidFill>
                <a:prstClr val="black"/>
              </a:solidFill>
            </a:endParaRPr>
          </a:p>
          <a:p>
            <a:pPr marL="120650" lvl="1" indent="-120650" defTabSz="457200"/>
            <a:r>
              <a:rPr lang="fr-CA" sz="1400" dirty="0" smtClean="0">
                <a:solidFill>
                  <a:srgbClr val="FF0000"/>
                </a:solidFill>
              </a:rPr>
              <a:t>•	</a:t>
            </a:r>
            <a:r>
              <a:rPr lang="fr-CA" b="1" dirty="0" smtClean="0">
                <a:solidFill>
                  <a:srgbClr val="FF0000"/>
                </a:solidFill>
              </a:rPr>
              <a:t>Léger Communauté</a:t>
            </a:r>
          </a:p>
          <a:p>
            <a:pPr marL="120650" lvl="1" indent="-120650" defTabSz="457200">
              <a:defRPr/>
            </a:pPr>
            <a:r>
              <a:rPr lang="fr-CA" dirty="0" smtClean="0">
                <a:solidFill>
                  <a:prstClr val="black"/>
                </a:solidFill>
              </a:rPr>
              <a:t>	Gestion de communautés en ligne</a:t>
            </a:r>
          </a:p>
          <a:p>
            <a:pPr marL="120650" lvl="1" indent="-120650" defTabSz="457200"/>
            <a:endParaRPr lang="fr-CA" dirty="0" smtClean="0">
              <a:solidFill>
                <a:prstClr val="black"/>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internationale</a:t>
            </a:r>
          </a:p>
          <a:p>
            <a:pPr marL="120650" lvl="1" indent="-120650" defTabSz="457200"/>
            <a:r>
              <a:rPr lang="fr-CA" dirty="0" smtClean="0">
                <a:solidFill>
                  <a:prstClr val="black"/>
                </a:solidFill>
              </a:rPr>
              <a:t>	</a:t>
            </a:r>
            <a:r>
              <a:rPr lang="fr-CA" dirty="0" err="1" smtClean="0">
                <a:solidFill>
                  <a:prstClr val="black"/>
                </a:solidFill>
              </a:rPr>
              <a:t>Worldwide</a:t>
            </a:r>
            <a:r>
              <a:rPr lang="fr-CA" dirty="0" smtClean="0">
                <a:solidFill>
                  <a:prstClr val="black"/>
                </a:solidFill>
              </a:rPr>
              <a:t> </a:t>
            </a:r>
            <a:r>
              <a:rPr lang="fr-CA" dirty="0" err="1" smtClean="0">
                <a:solidFill>
                  <a:prstClr val="black"/>
                </a:solidFill>
              </a:rPr>
              <a:t>Independant</a:t>
            </a:r>
            <a:r>
              <a:rPr lang="fr-CA" dirty="0" smtClean="0">
                <a:solidFill>
                  <a:prstClr val="black"/>
                </a:solidFill>
              </a:rPr>
              <a:t> Network (WIN)</a:t>
            </a:r>
          </a:p>
          <a:p>
            <a:pPr marL="120650" lvl="1" indent="-120650" defTabSz="457200"/>
            <a:endParaRPr lang="fr-CA" b="1" dirty="0" smtClean="0">
              <a:solidFill>
                <a:srgbClr val="FF0000"/>
              </a:solidFill>
            </a:endParaRPr>
          </a:p>
          <a:p>
            <a:pPr marL="120650" lvl="1" indent="-120650" defTabSz="457200">
              <a:defRPr/>
            </a:pPr>
            <a:r>
              <a:rPr lang="fr-CA" sz="1400" dirty="0" smtClean="0">
                <a:solidFill>
                  <a:srgbClr val="FF0000"/>
                </a:solidFill>
              </a:rPr>
              <a:t>•	</a:t>
            </a:r>
            <a:r>
              <a:rPr lang="fr-CA" b="1" dirty="0" smtClean="0">
                <a:solidFill>
                  <a:srgbClr val="FF0000"/>
                </a:solidFill>
              </a:rPr>
              <a:t>Recherche qualitative</a:t>
            </a:r>
          </a:p>
          <a:p>
            <a:pPr marL="120650" lvl="1" indent="-120650" defTabSz="457200">
              <a:defRPr/>
            </a:pPr>
            <a:r>
              <a:rPr lang="fr-CA" dirty="0" smtClean="0">
                <a:solidFill>
                  <a:prstClr val="black"/>
                </a:solidFill>
              </a:rPr>
              <a:t>	Location de salles</a:t>
            </a:r>
          </a:p>
        </p:txBody>
      </p:sp>
      <p:pic>
        <p:nvPicPr>
          <p:cNvPr id="26"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6315" y="3089422"/>
            <a:ext cx="820714" cy="279504"/>
          </a:xfrm>
          <a:prstGeom prst="rect">
            <a:avLst/>
          </a:prstGeom>
        </p:spPr>
      </p:pic>
      <p:sp>
        <p:nvSpPr>
          <p:cNvPr id="27"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NOS SERVICES</a:t>
            </a:r>
            <a:endParaRPr lang="fr-CA" dirty="0">
              <a:solidFill>
                <a:prstClr val="black"/>
              </a:solidFill>
            </a:endParaRPr>
          </a:p>
        </p:txBody>
      </p:sp>
    </p:spTree>
    <p:extLst>
      <p:ext uri="{BB962C8B-B14F-4D97-AF65-F5344CB8AC3E}">
        <p14:creationId xmlns:p14="http://schemas.microsoft.com/office/powerpoint/2010/main" val="1492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3" name="TextBox 2"/>
          <p:cNvSpPr txBox="1"/>
          <p:nvPr userDrawn="1"/>
        </p:nvSpPr>
        <p:spPr>
          <a:xfrm>
            <a:off x="3287889" y="526815"/>
            <a:ext cx="4289778" cy="3245556"/>
          </a:xfrm>
          <a:prstGeom prst="rect">
            <a:avLst/>
          </a:prstGeom>
        </p:spPr>
        <p:txBody>
          <a:bodyPr vert="horz" wrap="square" lIns="91440" tIns="45720" rIns="91440" bIns="45720" rtlCol="0" anchor="ctr">
            <a:normAutofit/>
          </a:bodyPr>
          <a:lstStyle/>
          <a:p>
            <a:pPr defTabSz="457200"/>
            <a:endParaRPr lang="en-US" dirty="0" smtClean="0">
              <a:solidFill>
                <a:prstClr val="black"/>
              </a:solidFill>
            </a:endParaRPr>
          </a:p>
        </p:txBody>
      </p:sp>
      <p:sp>
        <p:nvSpPr>
          <p:cNvPr id="4" name="TextBox 3"/>
          <p:cNvSpPr txBox="1"/>
          <p:nvPr userDrawn="1"/>
        </p:nvSpPr>
        <p:spPr>
          <a:xfrm>
            <a:off x="526222" y="1301814"/>
            <a:ext cx="8285634" cy="4820081"/>
          </a:xfrm>
          <a:prstGeom prst="rect">
            <a:avLst/>
          </a:prstGeom>
        </p:spPr>
        <p:txBody>
          <a:bodyPr vert="horz" wrap="square" lIns="91440" tIns="45720" rIns="91440" bIns="45720" rtlCol="0" anchor="ctr">
            <a:normAutofit fontScale="92500"/>
          </a:bodyPr>
          <a:lstStyle/>
          <a:p>
            <a:pPr marL="1490663" defTabSz="457200">
              <a:lnSpc>
                <a:spcPct val="110000"/>
              </a:lnSpc>
            </a:pPr>
            <a:r>
              <a:rPr lang="fr-CA" dirty="0" smtClean="0">
                <a:solidFill>
                  <a:prstClr val="black"/>
                </a:solidFill>
              </a:rPr>
              <a:t>Léger est certifiée </a:t>
            </a:r>
            <a:r>
              <a:rPr lang="fr-CA" b="1" dirty="0" smtClean="0">
                <a:solidFill>
                  <a:prstClr val="black"/>
                </a:solidFill>
              </a:rPr>
              <a:t>Sceau d’Or </a:t>
            </a:r>
            <a:r>
              <a:rPr lang="fr-CA" dirty="0" smtClean="0">
                <a:solidFill>
                  <a:prstClr val="black"/>
                </a:solidFill>
              </a:rPr>
              <a:t>de l’</a:t>
            </a:r>
            <a:r>
              <a:rPr lang="fr-CA" dirty="0" smtClean="0">
                <a:solidFill>
                  <a:prstClr val="black"/>
                </a:solidFill>
                <a:hlinkClick r:id="rId2"/>
              </a:rPr>
              <a:t>Association de la recherche et </a:t>
            </a:r>
            <a:br>
              <a:rPr lang="fr-CA" dirty="0" smtClean="0">
                <a:solidFill>
                  <a:prstClr val="black"/>
                </a:solidFill>
                <a:hlinkClick r:id="rId2"/>
              </a:rPr>
            </a:br>
            <a:r>
              <a:rPr lang="fr-CA" dirty="0" smtClean="0">
                <a:solidFill>
                  <a:prstClr val="black"/>
                </a:solidFill>
                <a:hlinkClick r:id="rId2"/>
              </a:rPr>
              <a:t>de l’intelligence marketing (</a:t>
            </a:r>
            <a:r>
              <a:rPr lang="fr-CA" dirty="0" err="1" smtClean="0">
                <a:solidFill>
                  <a:prstClr val="black"/>
                </a:solidFill>
                <a:hlinkClick r:id="rId2"/>
              </a:rPr>
              <a:t>ARIM</a:t>
            </a:r>
            <a:r>
              <a:rPr lang="fr-CA" dirty="0" smtClean="0">
                <a:solidFill>
                  <a:prstClr val="black"/>
                </a:solidFill>
                <a:hlinkClick r:id="rId2"/>
              </a:rPr>
              <a:t>)</a:t>
            </a:r>
            <a:r>
              <a:rPr lang="fr-CA" dirty="0" smtClean="0">
                <a:solidFill>
                  <a:prstClr val="black"/>
                </a:solidFill>
              </a:rPr>
              <a:t>. À ce titre, Léger et ses employés </a:t>
            </a:r>
            <a:br>
              <a:rPr lang="fr-CA" dirty="0" smtClean="0">
                <a:solidFill>
                  <a:prstClr val="black"/>
                </a:solidFill>
              </a:rPr>
            </a:br>
            <a:r>
              <a:rPr lang="fr-CA" dirty="0" smtClean="0">
                <a:solidFill>
                  <a:prstClr val="black"/>
                </a:solidFill>
              </a:rPr>
              <a:t>s’engagent à appliquer les normes d’éthique et de qualité les plus élevées </a:t>
            </a:r>
            <a:br>
              <a:rPr lang="fr-CA" dirty="0" smtClean="0">
                <a:solidFill>
                  <a:prstClr val="black"/>
                </a:solidFill>
              </a:rPr>
            </a:br>
            <a:r>
              <a:rPr lang="fr-CA" dirty="0" smtClean="0">
                <a:solidFill>
                  <a:prstClr val="black"/>
                </a:solidFill>
              </a:rPr>
              <a:t>du </a:t>
            </a:r>
            <a:r>
              <a:rPr lang="fr-CA" dirty="0" smtClean="0">
                <a:solidFill>
                  <a:prstClr val="black"/>
                </a:solidFill>
                <a:hlinkClick r:id="rId3"/>
              </a:rPr>
              <a:t>Code de déontologie de l’</a:t>
            </a:r>
            <a:r>
              <a:rPr lang="fr-CA" dirty="0" err="1" smtClean="0">
                <a:solidFill>
                  <a:prstClr val="black"/>
                </a:solidFill>
                <a:hlinkClick r:id="rId3"/>
              </a:rPr>
              <a:t>ARIM</a:t>
            </a:r>
            <a:r>
              <a:rPr lang="fr-CA" dirty="0" smtClean="0">
                <a:solidFill>
                  <a:prstClr val="black"/>
                </a:solidFill>
                <a:hlinkClick r:id="rId3"/>
              </a:rPr>
              <a:t> pour les études de marché et d’opinion</a:t>
            </a:r>
            <a:r>
              <a:rPr lang="fr-CA" dirty="0" smtClean="0">
                <a:solidFill>
                  <a:prstClr val="black"/>
                </a:solidFill>
              </a:rPr>
              <a:t>. </a:t>
            </a:r>
          </a:p>
          <a:p>
            <a:pPr marL="1490663" defTabSz="457200">
              <a:lnSpc>
                <a:spcPct val="110000"/>
              </a:lnSpc>
            </a:pPr>
            <a:r>
              <a:rPr lang="fr-CA" dirty="0" smtClean="0">
                <a:solidFill>
                  <a:prstClr val="black"/>
                </a:solidFill>
              </a:rPr>
              <a:t> </a:t>
            </a:r>
          </a:p>
          <a:p>
            <a:pPr marL="1490663" defTabSz="457200">
              <a:lnSpc>
                <a:spcPct val="110000"/>
              </a:lnSpc>
            </a:pPr>
            <a:r>
              <a:rPr lang="fr-CA" dirty="0" smtClean="0">
                <a:solidFill>
                  <a:prstClr val="black"/>
                </a:solidFill>
              </a:rPr>
              <a:t>Léger est aussi membre d’</a:t>
            </a:r>
            <a:r>
              <a:rPr lang="fr-CA" dirty="0" err="1" smtClean="0">
                <a:solidFill>
                  <a:prstClr val="black"/>
                </a:solidFill>
                <a:hlinkClick r:id="rId4"/>
              </a:rPr>
              <a:t>ESOMAR</a:t>
            </a:r>
            <a:r>
              <a:rPr lang="fr-CA" dirty="0" smtClean="0">
                <a:solidFill>
                  <a:prstClr val="black"/>
                </a:solidFill>
              </a:rPr>
              <a:t> (</a:t>
            </a:r>
            <a:r>
              <a:rPr lang="fr-CA" dirty="0" err="1" smtClean="0">
                <a:solidFill>
                  <a:prstClr val="black"/>
                </a:solidFill>
              </a:rPr>
              <a:t>European</a:t>
            </a:r>
            <a:r>
              <a:rPr lang="fr-CA" dirty="0" smtClean="0">
                <a:solidFill>
                  <a:prstClr val="black"/>
                </a:solidFill>
              </a:rPr>
              <a:t> Society for Opinion and </a:t>
            </a:r>
            <a:r>
              <a:rPr lang="fr-CA" dirty="0" err="1" smtClean="0">
                <a:solidFill>
                  <a:prstClr val="black"/>
                </a:solidFill>
              </a:rPr>
              <a:t>Market</a:t>
            </a:r>
            <a:r>
              <a:rPr lang="fr-CA" dirty="0" smtClean="0">
                <a:solidFill>
                  <a:prstClr val="black"/>
                </a:solidFill>
              </a:rPr>
              <a:t> </a:t>
            </a:r>
            <a:r>
              <a:rPr lang="fr-CA" dirty="0" err="1" smtClean="0">
                <a:solidFill>
                  <a:prstClr val="black"/>
                </a:solidFill>
              </a:rPr>
              <a:t>Research</a:t>
            </a:r>
            <a:r>
              <a:rPr lang="fr-CA" dirty="0" smtClean="0">
                <a:solidFill>
                  <a:prstClr val="black"/>
                </a:solidFill>
              </a:rPr>
              <a:t>), l’association mondiale des professionnels des enquêtes d’opinion et des études marketing. À ce titre, Léger s’engage à appliquer </a:t>
            </a:r>
            <a:br>
              <a:rPr lang="fr-CA" dirty="0" smtClean="0">
                <a:solidFill>
                  <a:prstClr val="black"/>
                </a:solidFill>
              </a:rPr>
            </a:br>
            <a:r>
              <a:rPr lang="fr-CA" dirty="0" smtClean="0">
                <a:solidFill>
                  <a:prstClr val="black"/>
                </a:solidFill>
              </a:rPr>
              <a:t>le </a:t>
            </a:r>
            <a:r>
              <a:rPr lang="fr-CA" dirty="0" smtClean="0">
                <a:solidFill>
                  <a:prstClr val="black"/>
                </a:solidFill>
                <a:hlinkClick r:id="rId5"/>
              </a:rPr>
              <a:t>code international </a:t>
            </a:r>
            <a:r>
              <a:rPr lang="fr-CA" dirty="0" err="1" smtClean="0">
                <a:solidFill>
                  <a:prstClr val="black"/>
                </a:solidFill>
                <a:hlinkClick r:id="rId5"/>
              </a:rPr>
              <a:t>ICC</a:t>
            </a:r>
            <a:r>
              <a:rPr lang="fr-CA" dirty="0" smtClean="0">
                <a:solidFill>
                  <a:prstClr val="black"/>
                </a:solidFill>
                <a:hlinkClick r:id="rId5"/>
              </a:rPr>
              <a:t>/</a:t>
            </a:r>
            <a:r>
              <a:rPr lang="fr-CA" dirty="0" err="1" smtClean="0">
                <a:solidFill>
                  <a:prstClr val="black"/>
                </a:solidFill>
                <a:hlinkClick r:id="rId5"/>
              </a:rPr>
              <a:t>ESOMAR</a:t>
            </a:r>
            <a:r>
              <a:rPr lang="fr-CA" dirty="0" smtClean="0">
                <a:solidFill>
                  <a:prstClr val="black"/>
                </a:solidFill>
              </a:rPr>
              <a:t> des études de marché, études sociales </a:t>
            </a:r>
            <a:br>
              <a:rPr lang="fr-CA" dirty="0" smtClean="0">
                <a:solidFill>
                  <a:prstClr val="black"/>
                </a:solidFill>
              </a:rPr>
            </a:br>
            <a:r>
              <a:rPr lang="fr-CA" dirty="0" smtClean="0">
                <a:solidFill>
                  <a:prstClr val="black"/>
                </a:solidFill>
              </a:rPr>
              <a:t>et d’opinion et de l’analytique des données.</a:t>
            </a:r>
          </a:p>
          <a:p>
            <a:pPr marL="1490663" defTabSz="457200">
              <a:lnSpc>
                <a:spcPct val="110000"/>
              </a:lnSpc>
            </a:pPr>
            <a:endParaRPr lang="fr-CA" dirty="0" smtClean="0">
              <a:solidFill>
                <a:prstClr val="black"/>
              </a:solidFill>
            </a:endParaRPr>
          </a:p>
          <a:p>
            <a:pPr marL="1490663" defTabSz="457200">
              <a:lnSpc>
                <a:spcPct val="110000"/>
              </a:lnSpc>
            </a:pPr>
            <a:r>
              <a:rPr lang="fr-CA" dirty="0" smtClean="0">
                <a:solidFill>
                  <a:prstClr val="black"/>
                </a:solidFill>
              </a:rPr>
              <a:t>Léger est membre de </a:t>
            </a:r>
            <a:r>
              <a:rPr lang="fr-CA" dirty="0" smtClean="0">
                <a:solidFill>
                  <a:prstClr val="black"/>
                </a:solidFill>
                <a:hlinkClick r:id="rId6"/>
              </a:rPr>
              <a:t>Insights Association</a:t>
            </a:r>
            <a:r>
              <a:rPr lang="fr-CA" dirty="0" smtClean="0">
                <a:solidFill>
                  <a:prstClr val="black"/>
                </a:solidFill>
              </a:rPr>
              <a:t>, l’association américaine pour </a:t>
            </a:r>
            <a:br>
              <a:rPr lang="fr-CA" dirty="0" smtClean="0">
                <a:solidFill>
                  <a:prstClr val="black"/>
                </a:solidFill>
              </a:rPr>
            </a:br>
            <a:r>
              <a:rPr lang="fr-CA" dirty="0" smtClean="0">
                <a:solidFill>
                  <a:prstClr val="black"/>
                </a:solidFill>
              </a:rPr>
              <a:t>la recherche marketing et l’analytique.</a:t>
            </a:r>
          </a:p>
        </p:txBody>
      </p:sp>
      <p:pic>
        <p:nvPicPr>
          <p:cNvPr id="18" name="Image 6"/>
          <p:cNvPicPr/>
          <p:nvPr userDrawn="1"/>
        </p:nvPicPr>
        <p:blipFill>
          <a:blip r:embed="rId7">
            <a:extLst>
              <a:ext uri="{28A0092B-C50C-407E-A947-70E740481C1C}">
                <a14:useLocalDpi xmlns:a14="http://schemas.microsoft.com/office/drawing/2010/main" val="0"/>
              </a:ext>
            </a:extLst>
          </a:blip>
          <a:stretch>
            <a:fillRect/>
          </a:stretch>
        </p:blipFill>
        <p:spPr>
          <a:xfrm>
            <a:off x="485866" y="4592869"/>
            <a:ext cx="1333500" cy="1011733"/>
          </a:xfrm>
          <a:prstGeom prst="rect">
            <a:avLst/>
          </a:prstGeom>
        </p:spPr>
      </p:pic>
      <p:pic>
        <p:nvPicPr>
          <p:cNvPr id="19" name="Image 5"/>
          <p:cNvPicPr/>
          <p:nvPr userDrawn="1"/>
        </p:nvPicPr>
        <p:blipFill>
          <a:blip r:embed="rId8">
            <a:extLst>
              <a:ext uri="{28A0092B-C50C-407E-A947-70E740481C1C}">
                <a14:useLocalDpi xmlns:a14="http://schemas.microsoft.com/office/drawing/2010/main" val="0"/>
              </a:ext>
            </a:extLst>
          </a:blip>
          <a:stretch>
            <a:fillRect/>
          </a:stretch>
        </p:blipFill>
        <p:spPr>
          <a:xfrm>
            <a:off x="474876" y="3336542"/>
            <a:ext cx="1291336" cy="1267464"/>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4" name="Title 11"/>
          <p:cNvSpPr txBox="1">
            <a:spLocks/>
          </p:cNvSpPr>
          <p:nvPr userDrawn="1"/>
        </p:nvSpPr>
        <p:spPr>
          <a:xfrm>
            <a:off x="370989" y="57399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smtClean="0">
                <a:solidFill>
                  <a:prstClr val="black"/>
                </a:solidFill>
              </a:rPr>
              <a:t>NOTRE ENGAGEMENT QUALITÉ</a:t>
            </a:r>
          </a:p>
        </p:txBody>
      </p:sp>
      <p:sp>
        <p:nvSpPr>
          <p:cNvPr id="1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3" name="Image 2"/>
          <p:cNvPicPr/>
          <p:nvPr userDrawn="1"/>
        </p:nvPicPr>
        <p:blipFill>
          <a:blip r:embed="rId10">
            <a:extLst>
              <a:ext uri="{28A0092B-C50C-407E-A947-70E740481C1C}">
                <a14:useLocalDpi xmlns:a14="http://schemas.microsoft.com/office/drawing/2010/main" val="0"/>
              </a:ext>
            </a:extLst>
          </a:blip>
          <a:stretch>
            <a:fillRect/>
          </a:stretch>
        </p:blipFill>
        <p:spPr>
          <a:xfrm>
            <a:off x="512652" y="1642121"/>
            <a:ext cx="1266074" cy="1266074"/>
          </a:xfrm>
          <a:prstGeom prst="rect">
            <a:avLst/>
          </a:prstGeom>
        </p:spPr>
      </p:pic>
    </p:spTree>
    <p:extLst>
      <p:ext uri="{BB962C8B-B14F-4D97-AF65-F5344CB8AC3E}">
        <p14:creationId xmlns:p14="http://schemas.microsoft.com/office/powerpoint/2010/main" val="37054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flipV="1">
            <a:off x="211422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403230" y="5203738"/>
            <a:ext cx="968634" cy="1258053"/>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4850" y="4016497"/>
              <a:ext cx="651635" cy="484549"/>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 </a:t>
              </a:r>
              <a:endParaRPr lang="fr-CA" sz="1200" baseline="30000" dirty="0">
                <a:solidFill>
                  <a:prstClr val="black"/>
                </a:solidFill>
                <a:latin typeface="Calibri"/>
                <a:cs typeface="Calibri"/>
              </a:endParaRPr>
            </a:p>
          </p:txBody>
        </p:sp>
      </p:grpSp>
      <p:grpSp>
        <p:nvGrpSpPr>
          <p:cNvPr id="20" name="Group 19"/>
          <p:cNvGrpSpPr/>
          <p:nvPr userDrawn="1"/>
        </p:nvGrpSpPr>
        <p:grpSpPr>
          <a:xfrm>
            <a:off x="3856498" y="5203738"/>
            <a:ext cx="1267637" cy="1258053"/>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47557" y="4016497"/>
              <a:ext cx="656082" cy="492062"/>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smtClean="0">
                  <a:solidFill>
                    <a:prstClr val="black"/>
                  </a:solidFill>
                  <a:latin typeface="Calibri"/>
                  <a:cs typeface="Calibri"/>
                </a:rPr>
                <a:t>/</a:t>
              </a:r>
              <a:r>
                <a:rPr lang="de-DE" sz="1200" dirty="0" err="1" smtClean="0">
                  <a:solidFill>
                    <a:prstClr val="black"/>
                  </a:solidFill>
                  <a:latin typeface="Calibri"/>
                  <a:cs typeface="Calibri"/>
                </a:rPr>
                <a:t>LegerCanada</a:t>
              </a:r>
              <a:endParaRPr lang="fr-CA" sz="1200" baseline="30000" dirty="0">
                <a:solidFill>
                  <a:prstClr val="black"/>
                </a:solidFill>
                <a:latin typeface="Calibri"/>
                <a:cs typeface="Calibri"/>
              </a:endParaRPr>
            </a:p>
          </p:txBody>
        </p:sp>
      </p:grpSp>
      <p:grpSp>
        <p:nvGrpSpPr>
          <p:cNvPr id="23" name="Group 22"/>
          <p:cNvGrpSpPr/>
          <p:nvPr userDrawn="1"/>
        </p:nvGrpSpPr>
        <p:grpSpPr>
          <a:xfrm>
            <a:off x="5479945" y="5203738"/>
            <a:ext cx="1524832" cy="1258053"/>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38300" y="4016497"/>
              <a:ext cx="656082" cy="492062"/>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smtClean="0">
                  <a:solidFill>
                    <a:prstClr val="black"/>
                  </a:solidFill>
                  <a:latin typeface="Calibri"/>
                  <a:cs typeface="Calibri"/>
                </a:rPr>
                <a:t>/</a:t>
              </a:r>
              <a:r>
                <a:rPr lang="de-DE" sz="1200" dirty="0" err="1" smtClean="0">
                  <a:solidFill>
                    <a:prstClr val="black"/>
                  </a:solidFill>
                  <a:latin typeface="Calibri"/>
                  <a:cs typeface="Calibri"/>
                </a:rPr>
                <a:t>company</a:t>
              </a:r>
              <a:r>
                <a:rPr lang="de-DE" sz="1200" dirty="0" smtClean="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26" name="Straight Connector 25"/>
          <p:cNvCxnSpPr/>
          <p:nvPr userDrawn="1"/>
        </p:nvCxnSpPr>
        <p:spPr>
          <a:xfrm flipV="1">
            <a:off x="369781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7350038" y="5203738"/>
            <a:ext cx="1339851" cy="1258053"/>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86706" y="4016497"/>
              <a:ext cx="658749" cy="492062"/>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30" name="Straight Connector 29"/>
          <p:cNvCxnSpPr/>
          <p:nvPr userDrawn="1"/>
        </p:nvCxnSpPr>
        <p:spPr>
          <a:xfrm flipV="1">
            <a:off x="5358350"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userDrawn="1"/>
        </p:nvGrpSpPr>
        <p:grpSpPr>
          <a:xfrm>
            <a:off x="526678" y="5203738"/>
            <a:ext cx="1338305" cy="1258053"/>
            <a:chOff x="526678" y="5203738"/>
            <a:chExt cx="1338305" cy="1258053"/>
          </a:xfrm>
        </p:grpSpPr>
        <p:sp>
          <p:nvSpPr>
            <p:cNvPr id="32" name="Text Placeholder 3"/>
            <p:cNvSpPr txBox="1">
              <a:spLocks/>
            </p:cNvSpPr>
            <p:nvPr/>
          </p:nvSpPr>
          <p:spPr>
            <a:xfrm>
              <a:off x="526678" y="5839376"/>
              <a:ext cx="1338305" cy="62241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smtClean="0">
                  <a:solidFill>
                    <a:prstClr val="black"/>
                  </a:solidFill>
                  <a:latin typeface="Calibri"/>
                  <a:cs typeface="Calibri"/>
                </a:rPr>
                <a:t>leger360</a:t>
              </a:r>
              <a:r>
                <a:rPr lang="en-US" sz="1200" dirty="0">
                  <a:solidFill>
                    <a:prstClr val="black"/>
                  </a:solidFill>
                  <a:latin typeface="Calibri"/>
                  <a:cs typeface="Calibri"/>
                </a:rPr>
                <a:t>.</a:t>
              </a:r>
              <a:r>
                <a:rPr lang="en-US" sz="1200" dirty="0" smtClean="0">
                  <a:solidFill>
                    <a:prstClr val="black"/>
                  </a:solidFill>
                  <a:latin typeface="Calibri"/>
                  <a:cs typeface="Calibri"/>
                </a:rPr>
                <a:t>com</a:t>
              </a:r>
              <a:endParaRPr lang="fr-CA" sz="1200" baseline="30000" dirty="0">
                <a:solidFill>
                  <a:prstClr val="black"/>
                </a:solidFill>
                <a:latin typeface="Calibri"/>
                <a:cs typeface="Calibri"/>
              </a:endParaRPr>
            </a:p>
          </p:txBody>
        </p:sp>
        <p:pic>
          <p:nvPicPr>
            <p:cNvPr id="33" name="Picture 3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165" y="5203738"/>
              <a:ext cx="658749" cy="656082"/>
            </a:xfrm>
            <a:prstGeom prst="rect">
              <a:avLst/>
            </a:prstGeom>
          </p:spPr>
        </p:pic>
      </p:grpSp>
      <p:cxnSp>
        <p:nvCxnSpPr>
          <p:cNvPr id="34" name="Straight Connector 33"/>
          <p:cNvCxnSpPr/>
          <p:nvPr userDrawn="1"/>
        </p:nvCxnSpPr>
        <p:spPr>
          <a:xfrm flipV="1">
            <a:off x="7124729"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5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100688"/>
            <a:ext cx="5480050" cy="6757313"/>
          </a:xfrm>
        </p:spPr>
        <p:txBody>
          <a:bodyPr anchor="ctr"/>
          <a:lstStyle>
            <a:lvl1pPr marL="0" indent="0" algn="ctr">
              <a:buNone/>
              <a:defRPr/>
            </a:lvl1pPr>
          </a:lstStyle>
          <a:p>
            <a:r>
              <a:rPr lang="en-US" dirty="0"/>
              <a:t>Photo</a:t>
            </a:r>
          </a:p>
        </p:txBody>
      </p:sp>
      <p:sp>
        <p:nvSpPr>
          <p:cNvPr id="13" name="Subtitle 2"/>
          <p:cNvSpPr>
            <a:spLocks noGrp="1"/>
          </p:cNvSpPr>
          <p:nvPr>
            <p:ph type="subTitle" idx="1"/>
          </p:nvPr>
        </p:nvSpPr>
        <p:spPr>
          <a:xfrm>
            <a:off x="380688" y="2316715"/>
            <a:ext cx="3181665" cy="635407"/>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6" name="Date Placeholder 3"/>
          <p:cNvSpPr txBox="1">
            <a:spLocks/>
          </p:cNvSpPr>
          <p:nvPr userDrawn="1"/>
        </p:nvSpPr>
        <p:spPr>
          <a:xfrm>
            <a:off x="380685" y="6008524"/>
            <a:ext cx="518288"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00000"/>
                </a:solidFill>
                <a:latin typeface="Calibri"/>
                <a:cs typeface="Calibri"/>
              </a:rPr>
              <a:t>DATE</a:t>
            </a:r>
          </a:p>
        </p:txBody>
      </p:sp>
      <p:sp>
        <p:nvSpPr>
          <p:cNvPr id="18" name="Title 1"/>
          <p:cNvSpPr txBox="1">
            <a:spLocks/>
          </p:cNvSpPr>
          <p:nvPr userDrawn="1"/>
        </p:nvSpPr>
        <p:spPr>
          <a:xfrm>
            <a:off x="380688" y="485912"/>
            <a:ext cx="1529339"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pPr>
              <a:defRPr/>
            </a:pPr>
            <a:r>
              <a:rPr lang="fr-CA" sz="2300" dirty="0">
                <a:solidFill>
                  <a:srgbClr val="ED1C24"/>
                </a:solidFill>
                <a:latin typeface="Calibri"/>
                <a:cs typeface="Calibri"/>
              </a:rPr>
              <a:t>Rapport</a:t>
            </a:r>
            <a:endParaRPr lang="en-US" sz="2300" dirty="0">
              <a:solidFill>
                <a:srgbClr val="ED1C24"/>
              </a:solidFill>
              <a:latin typeface="Calibri"/>
              <a:cs typeface="Calibri"/>
            </a:endParaRPr>
          </a:p>
          <a:p>
            <a:endParaRPr lang="en-US" sz="2300" dirty="0">
              <a:solidFill>
                <a:srgbClr val="ED1C24"/>
              </a:solidFill>
              <a:latin typeface="Calibri"/>
              <a:cs typeface="Calibri"/>
            </a:endParaRPr>
          </a:p>
        </p:txBody>
      </p:sp>
      <p:sp>
        <p:nvSpPr>
          <p:cNvPr id="19" name="Title 11"/>
          <p:cNvSpPr>
            <a:spLocks noGrp="1"/>
          </p:cNvSpPr>
          <p:nvPr>
            <p:ph type="title" hasCustomPrompt="1"/>
          </p:nvPr>
        </p:nvSpPr>
        <p:spPr>
          <a:xfrm>
            <a:off x="380686" y="1376768"/>
            <a:ext cx="3181664"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1" name="Picture Placeholder 6"/>
          <p:cNvSpPr>
            <a:spLocks noGrp="1"/>
          </p:cNvSpPr>
          <p:nvPr>
            <p:ph type="pic" sz="quarter" idx="14" hasCustomPrompt="1"/>
          </p:nvPr>
        </p:nvSpPr>
        <p:spPr>
          <a:xfrm>
            <a:off x="508204" y="3567612"/>
            <a:ext cx="2561852" cy="2052827"/>
          </a:xfrm>
        </p:spPr>
        <p:txBody>
          <a:bodyPr anchor="ctr"/>
          <a:lstStyle>
            <a:lvl1pPr marL="0" indent="0" algn="ctr">
              <a:buNone/>
              <a:defRPr/>
            </a:lvl1pPr>
          </a:lstStyle>
          <a:p>
            <a:r>
              <a:rPr lang="en-US" dirty="0"/>
              <a:t>Logo</a:t>
            </a:r>
          </a:p>
        </p:txBody>
      </p:sp>
      <p:sp>
        <p:nvSpPr>
          <p:cNvPr id="22" name="Date Placeholder 3"/>
          <p:cNvSpPr>
            <a:spLocks noGrp="1"/>
          </p:cNvSpPr>
          <p:nvPr>
            <p:ph type="dt" sz="half" idx="10"/>
          </p:nvPr>
        </p:nvSpPr>
        <p:spPr>
          <a:xfrm>
            <a:off x="764277" y="6008524"/>
            <a:ext cx="924742" cy="365125"/>
          </a:xfrm>
        </p:spPr>
        <p:txBody>
          <a:bodyPr/>
          <a:lstStyle>
            <a:lvl1pPr>
              <a:defRPr sz="1100" b="0" i="0">
                <a:solidFill>
                  <a:srgbClr val="000000"/>
                </a:solidFill>
                <a:latin typeface="Calibri"/>
                <a:cs typeface="Calibri"/>
              </a:defRPr>
            </a:lvl1pPr>
          </a:lstStyle>
          <a:p>
            <a:fld id="{A61FF433-A43E-C044-9573-B85011FD925A}" type="datetime1">
              <a:rPr lang="en-CA" smtClean="0"/>
              <a:pPr/>
              <a:t>16/04/2018</a:t>
            </a:fld>
            <a:endParaRPr lang="en-US" dirty="0"/>
          </a:p>
        </p:txBody>
      </p:sp>
      <p:sp>
        <p:nvSpPr>
          <p:cNvPr id="23" name="Date Placeholder 3"/>
          <p:cNvSpPr txBox="1">
            <a:spLocks/>
          </p:cNvSpPr>
          <p:nvPr userDrawn="1"/>
        </p:nvSpPr>
        <p:spPr>
          <a:xfrm>
            <a:off x="1528022" y="6008524"/>
            <a:ext cx="1482964"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00000"/>
                </a:solidFill>
                <a:latin typeface="Calibri"/>
                <a:cs typeface="Calibri"/>
              </a:rPr>
              <a:t>NUMÉRO DE PROJET</a:t>
            </a:r>
          </a:p>
        </p:txBody>
      </p:sp>
      <p:sp>
        <p:nvSpPr>
          <p:cNvPr id="24" name="Footer Placeholder 4"/>
          <p:cNvSpPr>
            <a:spLocks noGrp="1"/>
          </p:cNvSpPr>
          <p:nvPr>
            <p:ph type="ftr" sz="quarter" idx="11"/>
          </p:nvPr>
        </p:nvSpPr>
        <p:spPr>
          <a:xfrm>
            <a:off x="2795223" y="6008524"/>
            <a:ext cx="1463065" cy="365125"/>
          </a:xfrm>
        </p:spPr>
        <p:txBody>
          <a:bodyPr/>
          <a:lstStyle>
            <a:lvl1pPr algn="l">
              <a:defRPr sz="1100" b="0" i="0">
                <a:solidFill>
                  <a:srgbClr val="000000"/>
                </a:solidFill>
                <a:latin typeface="Calibri"/>
                <a:cs typeface="Calibri"/>
              </a:defRPr>
            </a:lvl1pPr>
          </a:lstStyle>
          <a:p>
            <a:r>
              <a:rPr lang="en-US"/>
              <a:t>00 000-000</a:t>
            </a:r>
            <a:endParaRPr lang="en-US" dirty="0"/>
          </a:p>
        </p:txBody>
      </p:sp>
    </p:spTree>
    <p:extLst>
      <p:ext uri="{BB962C8B-B14F-4D97-AF65-F5344CB8AC3E}">
        <p14:creationId xmlns:p14="http://schemas.microsoft.com/office/powerpoint/2010/main" val="363011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32" y="632365"/>
            <a:ext cx="3508071"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dirty="0">
                <a:solidFill>
                  <a:srgbClr val="000000"/>
                </a:solidFill>
                <a:latin typeface="Calibri"/>
                <a:cs typeface="Calibri"/>
              </a:rPr>
              <a:t>Table des matières</a:t>
            </a:r>
          </a:p>
        </p:txBody>
      </p:sp>
      <p:sp>
        <p:nvSpPr>
          <p:cNvPr id="13" name="Rectangle 12"/>
          <p:cNvSpPr/>
          <p:nvPr userDrawn="1"/>
        </p:nvSpPr>
        <p:spPr>
          <a:xfrm>
            <a:off x="1" y="100688"/>
            <a:ext cx="1709648" cy="67573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5"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2521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16/04/2018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1600"/>
            <a:ext cx="9144000" cy="6756400"/>
          </a:xfrm>
        </p:spPr>
        <p:txBody>
          <a:bodyPr anchor="b"/>
          <a:lstStyle>
            <a:lvl1pPr marL="0" indent="0" algn="ctr">
              <a:buNone/>
              <a:defRPr/>
            </a:lvl1pPr>
          </a:lstStyle>
          <a:p>
            <a:r>
              <a:rPr lang="en-US" dirty="0"/>
              <a:t>Photo</a:t>
            </a:r>
          </a:p>
        </p:txBody>
      </p:sp>
      <p:sp>
        <p:nvSpPr>
          <p:cNvPr id="15" name="Title 11"/>
          <p:cNvSpPr>
            <a:spLocks noGrp="1"/>
          </p:cNvSpPr>
          <p:nvPr>
            <p:ph type="title" hasCustomPrompt="1"/>
          </p:nvPr>
        </p:nvSpPr>
        <p:spPr>
          <a:xfrm>
            <a:off x="0" y="4419602"/>
            <a:ext cx="9144000" cy="1529953"/>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5" name="Subtitle 2"/>
          <p:cNvSpPr>
            <a:spLocks noGrp="1"/>
          </p:cNvSpPr>
          <p:nvPr>
            <p:ph type="subTitle" idx="1" hasCustomPrompt="1"/>
          </p:nvPr>
        </p:nvSpPr>
        <p:spPr>
          <a:xfrm>
            <a:off x="553214" y="5424312"/>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Tree>
    <p:extLst>
      <p:ext uri="{BB962C8B-B14F-4D97-AF65-F5344CB8AC3E}">
        <p14:creationId xmlns:p14="http://schemas.microsoft.com/office/powerpoint/2010/main" val="2025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4419602"/>
            <a:ext cx="9144000" cy="1529953"/>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solidFill>
                <a:prstClr val="white"/>
              </a:solidFill>
            </a:endParaRPr>
          </a:p>
        </p:txBody>
      </p:sp>
      <p:sp>
        <p:nvSpPr>
          <p:cNvPr id="8" name="Title 11"/>
          <p:cNvSpPr>
            <a:spLocks noGrp="1"/>
          </p:cNvSpPr>
          <p:nvPr>
            <p:ph type="title" hasCustomPrompt="1"/>
          </p:nvPr>
        </p:nvSpPr>
        <p:spPr>
          <a:xfrm>
            <a:off x="0" y="4419602"/>
            <a:ext cx="9144000" cy="1529953"/>
          </a:xfrm>
          <a:no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9" name="Subtitle 2"/>
          <p:cNvSpPr>
            <a:spLocks noGrp="1"/>
          </p:cNvSpPr>
          <p:nvPr>
            <p:ph type="subTitle" idx="1" hasCustomPrompt="1"/>
          </p:nvPr>
        </p:nvSpPr>
        <p:spPr>
          <a:xfrm>
            <a:off x="553214" y="5424312"/>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3184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45378" y="1318344"/>
            <a:ext cx="7641422" cy="526035"/>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12" name="Title 11"/>
          <p:cNvSpPr>
            <a:spLocks noGrp="1"/>
          </p:cNvSpPr>
          <p:nvPr>
            <p:ph type="title" hasCustomPrompt="1"/>
          </p:nvPr>
        </p:nvSpPr>
        <p:spPr>
          <a:xfrm>
            <a:off x="373821" y="575419"/>
            <a:ext cx="7234384"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1045378" y="2036656"/>
            <a:ext cx="7641422"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28" name="Text Placeholder 27"/>
          <p:cNvSpPr>
            <a:spLocks noGrp="1"/>
          </p:cNvSpPr>
          <p:nvPr>
            <p:ph type="body" sz="quarter" idx="14" hasCustomPrompt="1"/>
          </p:nvPr>
        </p:nvSpPr>
        <p:spPr>
          <a:xfrm>
            <a:off x="1045377" y="3473280"/>
            <a:ext cx="7641422"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0" name="Text Placeholder 29"/>
          <p:cNvSpPr>
            <a:spLocks noGrp="1"/>
          </p:cNvSpPr>
          <p:nvPr>
            <p:ph type="body" sz="quarter" idx="15" hasCustomPrompt="1"/>
          </p:nvPr>
        </p:nvSpPr>
        <p:spPr>
          <a:xfrm>
            <a:off x="1045380" y="4191591"/>
            <a:ext cx="7641421"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2" name="Text Placeholder 31"/>
          <p:cNvSpPr>
            <a:spLocks noGrp="1"/>
          </p:cNvSpPr>
          <p:nvPr>
            <p:ph type="body" sz="quarter" idx="16" hasCustomPrompt="1"/>
          </p:nvPr>
        </p:nvSpPr>
        <p:spPr>
          <a:xfrm>
            <a:off x="1045377" y="2754968"/>
            <a:ext cx="7641422"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16"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2183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9"/>
            <a:ext cx="7229246"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373821" y="1477216"/>
            <a:ext cx="4016860" cy="526035"/>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8" name="Text Placeholder 27"/>
          <p:cNvSpPr>
            <a:spLocks noGrp="1"/>
          </p:cNvSpPr>
          <p:nvPr>
            <p:ph type="body" sz="quarter" idx="14" hasCustomPrompt="1"/>
          </p:nvPr>
        </p:nvSpPr>
        <p:spPr>
          <a:xfrm>
            <a:off x="373823" y="2880708"/>
            <a:ext cx="4016861"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0" name="Text Placeholder 29"/>
          <p:cNvSpPr>
            <a:spLocks noGrp="1"/>
          </p:cNvSpPr>
          <p:nvPr>
            <p:ph type="body" sz="quarter" idx="15" hasCustomPrompt="1"/>
          </p:nvPr>
        </p:nvSpPr>
        <p:spPr>
          <a:xfrm>
            <a:off x="373821" y="3582453"/>
            <a:ext cx="4016860"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2" name="Text Placeholder 31"/>
          <p:cNvSpPr>
            <a:spLocks noGrp="1"/>
          </p:cNvSpPr>
          <p:nvPr>
            <p:ph type="body" sz="quarter" idx="16" hasCustomPrompt="1"/>
          </p:nvPr>
        </p:nvSpPr>
        <p:spPr>
          <a:xfrm>
            <a:off x="373823" y="2178961"/>
            <a:ext cx="4016861"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1" name="Text Placeholder 25"/>
          <p:cNvSpPr>
            <a:spLocks noGrp="1"/>
          </p:cNvSpPr>
          <p:nvPr>
            <p:ph type="body" sz="quarter" idx="17" hasCustomPrompt="1"/>
          </p:nvPr>
        </p:nvSpPr>
        <p:spPr>
          <a:xfrm>
            <a:off x="4669940" y="1477216"/>
            <a:ext cx="4016861" cy="526035"/>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5" name="Text Placeholder 27"/>
          <p:cNvSpPr>
            <a:spLocks noGrp="1"/>
          </p:cNvSpPr>
          <p:nvPr>
            <p:ph type="body" sz="quarter" idx="18" hasCustomPrompt="1"/>
          </p:nvPr>
        </p:nvSpPr>
        <p:spPr>
          <a:xfrm>
            <a:off x="4669938" y="2880708"/>
            <a:ext cx="4016862"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6" name="Text Placeholder 29"/>
          <p:cNvSpPr>
            <a:spLocks noGrp="1"/>
          </p:cNvSpPr>
          <p:nvPr>
            <p:ph type="body" sz="quarter" idx="19" hasCustomPrompt="1"/>
          </p:nvPr>
        </p:nvSpPr>
        <p:spPr>
          <a:xfrm>
            <a:off x="4669940" y="3582453"/>
            <a:ext cx="4016861"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7" name="Text Placeholder 31"/>
          <p:cNvSpPr>
            <a:spLocks noGrp="1"/>
          </p:cNvSpPr>
          <p:nvPr>
            <p:ph type="body" sz="quarter" idx="20" hasCustomPrompt="1"/>
          </p:nvPr>
        </p:nvSpPr>
        <p:spPr>
          <a:xfrm>
            <a:off x="4669938" y="2178961"/>
            <a:ext cx="4016862" cy="526035"/>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1"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63634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9"/>
            <a:ext cx="7239314"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515535"/>
            <a:ext cx="8427782"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9"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4986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99605"/>
            <a:ext cx="3701038" cy="6758395"/>
          </a:xfrm>
        </p:spPr>
        <p:txBody>
          <a:bodyPr anchor="ctr"/>
          <a:lstStyle>
            <a:lvl1pPr marL="0" indent="0" algn="ctr">
              <a:buNone/>
              <a:defRPr/>
            </a:lvl1pPr>
          </a:lstStyle>
          <a:p>
            <a:r>
              <a:rPr lang="en-US" dirty="0"/>
              <a:t>Photo</a:t>
            </a:r>
          </a:p>
        </p:txBody>
      </p:sp>
      <p:sp>
        <p:nvSpPr>
          <p:cNvPr id="12" name="Title 11"/>
          <p:cNvSpPr>
            <a:spLocks noGrp="1"/>
          </p:cNvSpPr>
          <p:nvPr>
            <p:ph type="title" hasCustomPrompt="1"/>
          </p:nvPr>
        </p:nvSpPr>
        <p:spPr>
          <a:xfrm>
            <a:off x="373821" y="575419"/>
            <a:ext cx="4826942"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21" y="1515535"/>
            <a:ext cx="4827445"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14383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8" y="1601801"/>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itle 11"/>
          <p:cNvSpPr>
            <a:spLocks noGrp="1"/>
          </p:cNvSpPr>
          <p:nvPr>
            <p:ph type="title" hasCustomPrompt="1"/>
          </p:nvPr>
        </p:nvSpPr>
        <p:spPr>
          <a:xfrm>
            <a:off x="373821" y="575419"/>
            <a:ext cx="4826942" cy="689861"/>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17"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
        <p:nvSpPr>
          <p:cNvPr id="15" name="Picture Placeholder 6"/>
          <p:cNvSpPr>
            <a:spLocks noGrp="1"/>
          </p:cNvSpPr>
          <p:nvPr>
            <p:ph type="pic" sz="quarter" idx="14" hasCustomPrompt="1"/>
          </p:nvPr>
        </p:nvSpPr>
        <p:spPr>
          <a:xfrm>
            <a:off x="594726" y="1748817"/>
            <a:ext cx="2206136" cy="2635545"/>
          </a:xfrm>
        </p:spPr>
        <p:txBody>
          <a:bodyPr anchor="ctr"/>
          <a:lstStyle>
            <a:lvl1pPr marL="0" indent="0" algn="ctr">
              <a:buNone/>
              <a:defRPr/>
            </a:lvl1pPr>
          </a:lstStyle>
          <a:p>
            <a:r>
              <a:rPr lang="en-US" dirty="0"/>
              <a:t>Photo</a:t>
            </a:r>
          </a:p>
        </p:txBody>
      </p:sp>
      <p:sp>
        <p:nvSpPr>
          <p:cNvPr id="3" name="Subtitle 2"/>
          <p:cNvSpPr>
            <a:spLocks noGrp="1"/>
          </p:cNvSpPr>
          <p:nvPr>
            <p:ph type="subTitle" idx="1" hasCustomPrompt="1"/>
          </p:nvPr>
        </p:nvSpPr>
        <p:spPr>
          <a:xfrm>
            <a:off x="594728" y="4466743"/>
            <a:ext cx="2206137" cy="942773"/>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Prénom</a:t>
            </a:r>
            <a:br>
              <a:rPr lang="fr-CA" dirty="0"/>
            </a:br>
            <a:r>
              <a:rPr lang="fr-CA" dirty="0"/>
              <a:t>Nom</a:t>
            </a:r>
            <a:endParaRPr lang="en-US" dirty="0"/>
          </a:p>
        </p:txBody>
      </p:sp>
      <p:sp>
        <p:nvSpPr>
          <p:cNvPr id="31" name="Rectangle 30"/>
          <p:cNvSpPr/>
          <p:nvPr userDrawn="1"/>
        </p:nvSpPr>
        <p:spPr>
          <a:xfrm>
            <a:off x="3299632" y="1601801"/>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Picture Placeholder 6"/>
          <p:cNvSpPr>
            <a:spLocks noGrp="1"/>
          </p:cNvSpPr>
          <p:nvPr>
            <p:ph type="pic" sz="quarter" idx="15" hasCustomPrompt="1"/>
          </p:nvPr>
        </p:nvSpPr>
        <p:spPr>
          <a:xfrm>
            <a:off x="3403830" y="1748817"/>
            <a:ext cx="2206136" cy="2635545"/>
          </a:xfrm>
        </p:spPr>
        <p:txBody>
          <a:bodyPr anchor="ctr"/>
          <a:lstStyle>
            <a:lvl1pPr marL="0" indent="0" algn="ctr">
              <a:buNone/>
              <a:defRPr/>
            </a:lvl1pPr>
          </a:lstStyle>
          <a:p>
            <a:r>
              <a:rPr lang="en-US" dirty="0"/>
              <a:t>Photo</a:t>
            </a:r>
          </a:p>
        </p:txBody>
      </p:sp>
      <p:sp>
        <p:nvSpPr>
          <p:cNvPr id="34" name="Rectangle 33"/>
          <p:cNvSpPr/>
          <p:nvPr userDrawn="1"/>
        </p:nvSpPr>
        <p:spPr>
          <a:xfrm>
            <a:off x="6101872" y="1601801"/>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5" name="Picture Placeholder 6"/>
          <p:cNvSpPr>
            <a:spLocks noGrp="1"/>
          </p:cNvSpPr>
          <p:nvPr>
            <p:ph type="pic" sz="quarter" idx="16" hasCustomPrompt="1"/>
          </p:nvPr>
        </p:nvSpPr>
        <p:spPr>
          <a:xfrm>
            <a:off x="6206070" y="1748817"/>
            <a:ext cx="2206136" cy="2635545"/>
          </a:xfrm>
        </p:spPr>
        <p:txBody>
          <a:bodyPr anchor="ctr"/>
          <a:lstStyle>
            <a:lvl1pPr marL="0" indent="0" algn="ctr">
              <a:buNone/>
              <a:defRPr/>
            </a:lvl1pPr>
          </a:lstStyle>
          <a:p>
            <a:r>
              <a:rPr lang="en-US" dirty="0"/>
              <a:t>Photo</a:t>
            </a:r>
          </a:p>
        </p:txBody>
      </p:sp>
      <p:sp>
        <p:nvSpPr>
          <p:cNvPr id="10" name="Text Placeholder 9"/>
          <p:cNvSpPr>
            <a:spLocks noGrp="1"/>
          </p:cNvSpPr>
          <p:nvPr>
            <p:ph type="body" sz="quarter" idx="17" hasCustomPrompt="1"/>
          </p:nvPr>
        </p:nvSpPr>
        <p:spPr>
          <a:xfrm>
            <a:off x="3403830" y="4466744"/>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sp>
        <p:nvSpPr>
          <p:cNvPr id="39" name="Text Placeholder 38"/>
          <p:cNvSpPr>
            <a:spLocks noGrp="1"/>
          </p:cNvSpPr>
          <p:nvPr>
            <p:ph type="body" sz="quarter" idx="18" hasCustomPrompt="1"/>
          </p:nvPr>
        </p:nvSpPr>
        <p:spPr>
          <a:xfrm>
            <a:off x="6206071" y="4466744"/>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41089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rvices_MT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3"/>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5" y="2443893"/>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EMPLOYÉS</a:t>
            </a:r>
          </a:p>
        </p:txBody>
      </p:sp>
      <p:sp>
        <p:nvSpPr>
          <p:cNvPr id="10" name="Text Placeholder 3"/>
          <p:cNvSpPr txBox="1">
            <a:spLocks/>
          </p:cNvSpPr>
          <p:nvPr userDrawn="1"/>
        </p:nvSpPr>
        <p:spPr>
          <a:xfrm>
            <a:off x="6975905" y="244389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CONSULTANTS</a:t>
            </a:r>
          </a:p>
        </p:txBody>
      </p:sp>
      <p:sp>
        <p:nvSpPr>
          <p:cNvPr id="11" name="Text Placeholder 3"/>
          <p:cNvSpPr txBox="1">
            <a:spLocks/>
          </p:cNvSpPr>
          <p:nvPr userDrawn="1"/>
        </p:nvSpPr>
        <p:spPr>
          <a:xfrm>
            <a:off x="5055072"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400</a:t>
            </a:r>
          </a:p>
        </p:txBody>
      </p:sp>
      <p:sp>
        <p:nvSpPr>
          <p:cNvPr id="12" name="Text Placeholder 3"/>
          <p:cNvSpPr txBox="1">
            <a:spLocks/>
          </p:cNvSpPr>
          <p:nvPr userDrawn="1"/>
        </p:nvSpPr>
        <p:spPr>
          <a:xfrm>
            <a:off x="7001224"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74</a:t>
            </a:r>
          </a:p>
        </p:txBody>
      </p:sp>
      <p:sp>
        <p:nvSpPr>
          <p:cNvPr id="15" name="Text Placeholder 3"/>
          <p:cNvSpPr txBox="1">
            <a:spLocks/>
          </p:cNvSpPr>
          <p:nvPr userDrawn="1"/>
        </p:nvSpPr>
        <p:spPr>
          <a:xfrm>
            <a:off x="6067680"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6</a:t>
            </a:r>
          </a:p>
        </p:txBody>
      </p:sp>
      <p:sp>
        <p:nvSpPr>
          <p:cNvPr id="19" name="Text Placeholder 3"/>
          <p:cNvSpPr txBox="1">
            <a:spLocks/>
          </p:cNvSpPr>
          <p:nvPr userDrawn="1"/>
        </p:nvSpPr>
        <p:spPr>
          <a:xfrm>
            <a:off x="6040095" y="5094153"/>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BUREAUX</a:t>
            </a:r>
          </a:p>
        </p:txBody>
      </p:sp>
      <p:sp>
        <p:nvSpPr>
          <p:cNvPr id="20" name="Text Placeholder 3"/>
          <p:cNvSpPr txBox="1">
            <a:spLocks/>
          </p:cNvSpPr>
          <p:nvPr userDrawn="1"/>
        </p:nvSpPr>
        <p:spPr>
          <a:xfrm>
            <a:off x="5037653" y="5596693"/>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a:solidFill>
                  <a:prstClr val="black"/>
                </a:solidFill>
                <a:latin typeface="Calibri"/>
                <a:cs typeface="Calibri"/>
              </a:rPr>
              <a:t>MONTRÉAL | QUÉBEC |  TORONTO | EDMONTON | CALGARY | PHILADELPHIA</a:t>
            </a: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7"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8" name="TextBox 17"/>
          <p:cNvSpPr txBox="1"/>
          <p:nvPr userDrawn="1"/>
        </p:nvSpPr>
        <p:spPr>
          <a:xfrm>
            <a:off x="389944" y="1057602"/>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defTabSz="457200">
              <a:defRPr/>
            </a:pPr>
            <a:r>
              <a:rPr lang="fr-CA" dirty="0">
                <a:solidFill>
                  <a:prstClr val="black"/>
                </a:solidFill>
              </a:rPr>
              <a:t>	Recherche marketing et sondage</a:t>
            </a:r>
          </a:p>
          <a:p>
            <a:pPr marL="120650" lvl="1" indent="-120650" defTabSz="457200"/>
            <a:endParaRPr lang="fr-CA" dirty="0">
              <a:solidFill>
                <a:prstClr val="black"/>
              </a:solidFill>
            </a:endParaRPr>
          </a:p>
          <a:p>
            <a:pPr marL="120650" lvl="1" indent="-120650" defTabSz="45720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defTabSz="457200">
              <a:defRPr/>
            </a:pPr>
            <a:r>
              <a:rPr lang="fr-CA" dirty="0">
                <a:solidFill>
                  <a:prstClr val="black"/>
                </a:solidFill>
              </a:rPr>
              <a:t>	VOC Mesure de satisfaction continue </a:t>
            </a:r>
            <a:br>
              <a:rPr lang="fr-CA" dirty="0">
                <a:solidFill>
                  <a:prstClr val="black"/>
                </a:solidFill>
              </a:rPr>
            </a:br>
            <a:r>
              <a:rPr lang="fr-CA" dirty="0">
                <a:solidFill>
                  <a:prstClr val="black"/>
                </a:solidFill>
              </a:rPr>
              <a:t>en temps réel</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a:t>
            </a:r>
            <a:r>
              <a:rPr lang="fr-CA" b="1" dirty="0" err="1">
                <a:solidFill>
                  <a:srgbClr val="FF0000"/>
                </a:solidFill>
              </a:rPr>
              <a:t>Analytics</a:t>
            </a:r>
            <a:endParaRPr lang="fr-CA" b="1" dirty="0">
              <a:solidFill>
                <a:srgbClr val="FF0000"/>
              </a:solidFill>
            </a:endParaRPr>
          </a:p>
          <a:p>
            <a:pPr marL="120650" lvl="1" indent="-120650" defTabSz="457200">
              <a:defRPr/>
            </a:pPr>
            <a:r>
              <a:rPr lang="fr-CA" dirty="0">
                <a:solidFill>
                  <a:prstClr val="black"/>
                </a:solidFill>
              </a:rPr>
              <a:t>	Analyse de modélisation de données</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UX </a:t>
            </a:r>
          </a:p>
          <a:p>
            <a:pPr marL="120650" lvl="1" indent="-120650" defTabSz="457200"/>
            <a:r>
              <a:rPr lang="fr-CA" dirty="0">
                <a:solidFill>
                  <a:prstClr val="black"/>
                </a:solidFill>
              </a:rPr>
              <a:t>	Recherche UX et optimisation des plateformes </a:t>
            </a:r>
            <a:br>
              <a:rPr lang="fr-CA" dirty="0">
                <a:solidFill>
                  <a:prstClr val="black"/>
                </a:solidFill>
              </a:rPr>
            </a:br>
            <a:r>
              <a:rPr lang="fr-CA" dirty="0">
                <a:solidFill>
                  <a:prstClr val="black"/>
                </a:solidFill>
              </a:rPr>
              <a:t>interactives</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defTabSz="457200">
              <a:defRPr/>
            </a:pPr>
            <a:r>
              <a:rPr lang="fr-CA" dirty="0">
                <a:solidFill>
                  <a:prstClr val="black"/>
                </a:solidFill>
              </a:rPr>
              <a:t>	Gestion de panel</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Communauté</a:t>
            </a:r>
          </a:p>
          <a:p>
            <a:pPr marL="120650" lvl="1" indent="-120650" defTabSz="457200">
              <a:defRPr/>
            </a:pPr>
            <a:r>
              <a:rPr lang="fr-CA" dirty="0">
                <a:solidFill>
                  <a:prstClr val="black"/>
                </a:solidFill>
              </a:rPr>
              <a:t>	Gestion de communautés en ligne</a:t>
            </a:r>
          </a:p>
          <a:p>
            <a:pPr marL="120650" lvl="1" indent="-120650" defTabSz="457200"/>
            <a:endParaRPr lang="fr-CA" dirty="0">
              <a:solidFill>
                <a:prstClr val="black"/>
              </a:solidFill>
            </a:endParaRPr>
          </a:p>
          <a:p>
            <a:pPr marL="120650" lvl="1" indent="-120650" defTabSz="457200">
              <a:defRPr/>
            </a:pPr>
            <a:r>
              <a:rPr lang="fr-CA" sz="1400" dirty="0">
                <a:solidFill>
                  <a:srgbClr val="FF0000"/>
                </a:solidFill>
              </a:rPr>
              <a:t>•	</a:t>
            </a:r>
            <a:r>
              <a:rPr lang="fr-CA" b="1" dirty="0">
                <a:solidFill>
                  <a:srgbClr val="FF0000"/>
                </a:solidFill>
              </a:rPr>
              <a:t>Recherche internationale</a:t>
            </a:r>
          </a:p>
          <a:p>
            <a:pPr marL="120650" lvl="1" indent="-120650" defTabSz="457200"/>
            <a:r>
              <a:rPr lang="fr-CA" dirty="0">
                <a:solidFill>
                  <a:prstClr val="black"/>
                </a:solidFill>
              </a:rPr>
              <a:t>	</a:t>
            </a:r>
            <a:r>
              <a:rPr lang="fr-CA" dirty="0" err="1">
                <a:solidFill>
                  <a:prstClr val="black"/>
                </a:solidFill>
              </a:rPr>
              <a:t>Worldwide</a:t>
            </a:r>
            <a:r>
              <a:rPr lang="fr-CA" dirty="0">
                <a:solidFill>
                  <a:prstClr val="black"/>
                </a:solidFill>
              </a:rPr>
              <a:t> </a:t>
            </a:r>
            <a:r>
              <a:rPr lang="fr-CA" dirty="0" err="1">
                <a:solidFill>
                  <a:prstClr val="black"/>
                </a:solidFill>
              </a:rPr>
              <a:t>Independant</a:t>
            </a:r>
            <a:r>
              <a:rPr lang="fr-CA" dirty="0">
                <a:solidFill>
                  <a:prstClr val="black"/>
                </a:solidFill>
              </a:rPr>
              <a:t> Network (WIN)</a:t>
            </a:r>
          </a:p>
          <a:p>
            <a:pPr marL="120650" lvl="1" indent="-120650" defTabSz="457200"/>
            <a:endParaRPr lang="fr-CA" b="1" dirty="0">
              <a:solidFill>
                <a:srgbClr val="FF0000"/>
              </a:solidFill>
            </a:endParaRPr>
          </a:p>
          <a:p>
            <a:pPr marL="120650" lvl="1" indent="-120650" defTabSz="457200">
              <a:defRPr/>
            </a:pPr>
            <a:r>
              <a:rPr lang="fr-CA" sz="1400" dirty="0">
                <a:solidFill>
                  <a:srgbClr val="FF0000"/>
                </a:solidFill>
              </a:rPr>
              <a:t>•	</a:t>
            </a:r>
            <a:r>
              <a:rPr lang="fr-CA" b="1" dirty="0">
                <a:solidFill>
                  <a:srgbClr val="FF0000"/>
                </a:solidFill>
              </a:rPr>
              <a:t>Recherche qualitative</a:t>
            </a:r>
          </a:p>
          <a:p>
            <a:pPr marL="120650" lvl="1" indent="-120650" defTabSz="457200">
              <a:defRPr/>
            </a:pPr>
            <a:r>
              <a:rPr lang="fr-CA" dirty="0">
                <a:solidFill>
                  <a:prstClr val="black"/>
                </a:solidFill>
              </a:rPr>
              <a:t>	Location de salles</a:t>
            </a:r>
          </a:p>
        </p:txBody>
      </p:sp>
      <p:pic>
        <p:nvPicPr>
          <p:cNvPr id="23"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6315" y="3089423"/>
            <a:ext cx="820714" cy="279504"/>
          </a:xfrm>
          <a:prstGeom prst="rect">
            <a:avLst/>
          </a:prstGeom>
        </p:spPr>
      </p:pic>
      <p:sp>
        <p:nvSpPr>
          <p:cNvPr id="24"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solidFill>
                  <a:prstClr val="black"/>
                </a:solidFill>
              </a:rPr>
              <a:t>NOS SERVICES</a:t>
            </a:r>
          </a:p>
        </p:txBody>
      </p:sp>
    </p:spTree>
    <p:extLst>
      <p:ext uri="{BB962C8B-B14F-4D97-AF65-F5344CB8AC3E}">
        <p14:creationId xmlns:p14="http://schemas.microsoft.com/office/powerpoint/2010/main" val="22154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_QC">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cxnSp>
        <p:nvCxnSpPr>
          <p:cNvPr id="8" name="Straight Connector 7"/>
          <p:cNvCxnSpPr/>
          <p:nvPr userDrawn="1"/>
        </p:nvCxnSpPr>
        <p:spPr>
          <a:xfrm>
            <a:off x="4855999" y="763773"/>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5" y="2443893"/>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EMPLOYÉS</a:t>
            </a:r>
          </a:p>
        </p:txBody>
      </p:sp>
      <p:sp>
        <p:nvSpPr>
          <p:cNvPr id="10" name="Text Placeholder 3"/>
          <p:cNvSpPr txBox="1">
            <a:spLocks/>
          </p:cNvSpPr>
          <p:nvPr userDrawn="1"/>
        </p:nvSpPr>
        <p:spPr>
          <a:xfrm>
            <a:off x="6975905" y="244389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CONSULTANTS</a:t>
            </a:r>
          </a:p>
        </p:txBody>
      </p:sp>
      <p:sp>
        <p:nvSpPr>
          <p:cNvPr id="11" name="Text Placeholder 3"/>
          <p:cNvSpPr txBox="1">
            <a:spLocks/>
          </p:cNvSpPr>
          <p:nvPr userDrawn="1"/>
        </p:nvSpPr>
        <p:spPr>
          <a:xfrm>
            <a:off x="5055072"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400</a:t>
            </a:r>
          </a:p>
        </p:txBody>
      </p:sp>
      <p:sp>
        <p:nvSpPr>
          <p:cNvPr id="12" name="Text Placeholder 3"/>
          <p:cNvSpPr txBox="1">
            <a:spLocks/>
          </p:cNvSpPr>
          <p:nvPr userDrawn="1"/>
        </p:nvSpPr>
        <p:spPr>
          <a:xfrm>
            <a:off x="7001224"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74</a:t>
            </a:r>
          </a:p>
        </p:txBody>
      </p:sp>
      <p:sp>
        <p:nvSpPr>
          <p:cNvPr id="15" name="Text Placeholder 3"/>
          <p:cNvSpPr txBox="1">
            <a:spLocks/>
          </p:cNvSpPr>
          <p:nvPr userDrawn="1"/>
        </p:nvSpPr>
        <p:spPr>
          <a:xfrm>
            <a:off x="6067680"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6</a:t>
            </a:r>
          </a:p>
        </p:txBody>
      </p:sp>
      <p:sp>
        <p:nvSpPr>
          <p:cNvPr id="19" name="Text Placeholder 3"/>
          <p:cNvSpPr txBox="1">
            <a:spLocks/>
          </p:cNvSpPr>
          <p:nvPr userDrawn="1"/>
        </p:nvSpPr>
        <p:spPr>
          <a:xfrm>
            <a:off x="6040095" y="5094153"/>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BUREAUX</a:t>
            </a:r>
          </a:p>
        </p:txBody>
      </p:sp>
      <p:sp>
        <p:nvSpPr>
          <p:cNvPr id="20" name="Text Placeholder 3"/>
          <p:cNvSpPr txBox="1">
            <a:spLocks/>
          </p:cNvSpPr>
          <p:nvPr userDrawn="1"/>
        </p:nvSpPr>
        <p:spPr>
          <a:xfrm>
            <a:off x="5037653" y="5596693"/>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900" dirty="0">
                <a:solidFill>
                  <a:prstClr val="black"/>
                </a:solidFill>
                <a:latin typeface="Calibri"/>
                <a:cs typeface="Calibri"/>
              </a:rPr>
              <a:t>QUÉBEC | MONTRÉAL | TORONTO | EDMONTON | CALGARY | PHILADELPHIA</a:t>
            </a: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7" y="2919373"/>
            <a:ext cx="1099475" cy="109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25" name="TextBox 24"/>
          <p:cNvSpPr txBox="1"/>
          <p:nvPr userDrawn="1"/>
        </p:nvSpPr>
        <p:spPr>
          <a:xfrm>
            <a:off x="389944" y="1057602"/>
            <a:ext cx="5257890" cy="5241367"/>
          </a:xfrm>
          <a:prstGeom prst="rect">
            <a:avLst/>
          </a:prstGeom>
        </p:spPr>
        <p:txBody>
          <a:bodyPr vert="horz" wrap="none" lIns="91440" tIns="45720" rIns="91440" bIns="45720" rtlCol="0" anchor="ctr">
            <a:normAutofit fontScale="85000" lnSpcReduction="10000"/>
          </a:bodyPr>
          <a:lstStyle/>
          <a:p>
            <a:pPr marL="120650" lvl="1" indent="-120650" defTabSz="45720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defTabSz="457200">
              <a:defRPr/>
            </a:pPr>
            <a:r>
              <a:rPr lang="fr-CA" dirty="0">
                <a:solidFill>
                  <a:prstClr val="black"/>
                </a:solidFill>
              </a:rPr>
              <a:t>	Recherche marketing et sondage</a:t>
            </a:r>
          </a:p>
          <a:p>
            <a:pPr marL="120650" lvl="1" indent="-120650" defTabSz="457200"/>
            <a:endParaRPr lang="fr-CA" dirty="0">
              <a:solidFill>
                <a:prstClr val="black"/>
              </a:solidFill>
            </a:endParaRPr>
          </a:p>
          <a:p>
            <a:pPr marL="120650" lvl="1" indent="-120650" defTabSz="45720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defTabSz="457200">
              <a:defRPr/>
            </a:pPr>
            <a:r>
              <a:rPr lang="fr-CA" dirty="0">
                <a:solidFill>
                  <a:prstClr val="black"/>
                </a:solidFill>
              </a:rPr>
              <a:t>	VOC Mesure de satisfaction continue </a:t>
            </a:r>
            <a:br>
              <a:rPr lang="fr-CA" dirty="0">
                <a:solidFill>
                  <a:prstClr val="black"/>
                </a:solidFill>
              </a:rPr>
            </a:br>
            <a:r>
              <a:rPr lang="fr-CA" dirty="0">
                <a:solidFill>
                  <a:prstClr val="black"/>
                </a:solidFill>
              </a:rPr>
              <a:t>en temps réel</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a:t>
            </a:r>
            <a:r>
              <a:rPr lang="fr-CA" b="1" dirty="0" err="1">
                <a:solidFill>
                  <a:srgbClr val="FF0000"/>
                </a:solidFill>
              </a:rPr>
              <a:t>Analytics</a:t>
            </a:r>
            <a:endParaRPr lang="fr-CA" b="1" dirty="0">
              <a:solidFill>
                <a:srgbClr val="FF0000"/>
              </a:solidFill>
            </a:endParaRPr>
          </a:p>
          <a:p>
            <a:pPr marL="120650" lvl="1" indent="-120650" defTabSz="457200">
              <a:defRPr/>
            </a:pPr>
            <a:r>
              <a:rPr lang="fr-CA" dirty="0">
                <a:solidFill>
                  <a:prstClr val="black"/>
                </a:solidFill>
              </a:rPr>
              <a:t>	Analyse de modélisation de données</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UX </a:t>
            </a:r>
          </a:p>
          <a:p>
            <a:pPr marL="120650" lvl="1" indent="-120650" defTabSz="457200"/>
            <a:r>
              <a:rPr lang="fr-CA" dirty="0">
                <a:solidFill>
                  <a:prstClr val="black"/>
                </a:solidFill>
              </a:rPr>
              <a:t>	Recherche UX et optimisation des plateformes </a:t>
            </a:r>
            <a:br>
              <a:rPr lang="fr-CA" dirty="0">
                <a:solidFill>
                  <a:prstClr val="black"/>
                </a:solidFill>
              </a:rPr>
            </a:br>
            <a:r>
              <a:rPr lang="fr-CA" dirty="0">
                <a:solidFill>
                  <a:prstClr val="black"/>
                </a:solidFill>
              </a:rPr>
              <a:t>interactives</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defTabSz="457200">
              <a:defRPr/>
            </a:pPr>
            <a:r>
              <a:rPr lang="fr-CA" dirty="0">
                <a:solidFill>
                  <a:prstClr val="black"/>
                </a:solidFill>
              </a:rPr>
              <a:t>	Gestion de panel</a:t>
            </a:r>
          </a:p>
          <a:p>
            <a:pPr marL="120650" lvl="1" indent="-120650" defTabSz="457200"/>
            <a:endParaRPr lang="fr-CA" dirty="0">
              <a:solidFill>
                <a:prstClr val="black"/>
              </a:solidFill>
            </a:endParaRPr>
          </a:p>
          <a:p>
            <a:pPr marL="120650" lvl="1" indent="-120650" defTabSz="457200"/>
            <a:r>
              <a:rPr lang="fr-CA" sz="1400" dirty="0">
                <a:solidFill>
                  <a:srgbClr val="FF0000"/>
                </a:solidFill>
              </a:rPr>
              <a:t>•	</a:t>
            </a:r>
            <a:r>
              <a:rPr lang="fr-CA" b="1" dirty="0">
                <a:solidFill>
                  <a:srgbClr val="FF0000"/>
                </a:solidFill>
              </a:rPr>
              <a:t>Léger Communauté</a:t>
            </a:r>
          </a:p>
          <a:p>
            <a:pPr marL="120650" lvl="1" indent="-120650" defTabSz="457200">
              <a:defRPr/>
            </a:pPr>
            <a:r>
              <a:rPr lang="fr-CA" dirty="0">
                <a:solidFill>
                  <a:prstClr val="black"/>
                </a:solidFill>
              </a:rPr>
              <a:t>	Gestion de communautés en ligne</a:t>
            </a:r>
          </a:p>
          <a:p>
            <a:pPr marL="120650" lvl="1" indent="-120650" defTabSz="457200"/>
            <a:endParaRPr lang="fr-CA" dirty="0">
              <a:solidFill>
                <a:prstClr val="black"/>
              </a:solidFill>
            </a:endParaRPr>
          </a:p>
          <a:p>
            <a:pPr marL="120650" lvl="1" indent="-120650" defTabSz="457200">
              <a:defRPr/>
            </a:pPr>
            <a:r>
              <a:rPr lang="fr-CA" sz="1400" dirty="0">
                <a:solidFill>
                  <a:srgbClr val="FF0000"/>
                </a:solidFill>
              </a:rPr>
              <a:t>•	</a:t>
            </a:r>
            <a:r>
              <a:rPr lang="fr-CA" b="1" dirty="0">
                <a:solidFill>
                  <a:srgbClr val="FF0000"/>
                </a:solidFill>
              </a:rPr>
              <a:t>Recherche internationale</a:t>
            </a:r>
          </a:p>
          <a:p>
            <a:pPr marL="120650" lvl="1" indent="-120650" defTabSz="457200"/>
            <a:r>
              <a:rPr lang="fr-CA" dirty="0">
                <a:solidFill>
                  <a:prstClr val="black"/>
                </a:solidFill>
              </a:rPr>
              <a:t>	</a:t>
            </a:r>
            <a:r>
              <a:rPr lang="fr-CA" dirty="0" err="1">
                <a:solidFill>
                  <a:prstClr val="black"/>
                </a:solidFill>
              </a:rPr>
              <a:t>Worldwide</a:t>
            </a:r>
            <a:r>
              <a:rPr lang="fr-CA" dirty="0">
                <a:solidFill>
                  <a:prstClr val="black"/>
                </a:solidFill>
              </a:rPr>
              <a:t> </a:t>
            </a:r>
            <a:r>
              <a:rPr lang="fr-CA" dirty="0" err="1">
                <a:solidFill>
                  <a:prstClr val="black"/>
                </a:solidFill>
              </a:rPr>
              <a:t>Independant</a:t>
            </a:r>
            <a:r>
              <a:rPr lang="fr-CA" dirty="0">
                <a:solidFill>
                  <a:prstClr val="black"/>
                </a:solidFill>
              </a:rPr>
              <a:t> Network (WIN)</a:t>
            </a:r>
          </a:p>
          <a:p>
            <a:pPr marL="120650" lvl="1" indent="-120650" defTabSz="457200"/>
            <a:endParaRPr lang="fr-CA" b="1" dirty="0">
              <a:solidFill>
                <a:srgbClr val="FF0000"/>
              </a:solidFill>
            </a:endParaRPr>
          </a:p>
          <a:p>
            <a:pPr marL="120650" lvl="1" indent="-120650" defTabSz="457200">
              <a:defRPr/>
            </a:pPr>
            <a:r>
              <a:rPr lang="fr-CA" sz="1400" dirty="0">
                <a:solidFill>
                  <a:srgbClr val="FF0000"/>
                </a:solidFill>
              </a:rPr>
              <a:t>•	</a:t>
            </a:r>
            <a:r>
              <a:rPr lang="fr-CA" b="1" dirty="0">
                <a:solidFill>
                  <a:srgbClr val="FF0000"/>
                </a:solidFill>
              </a:rPr>
              <a:t>Recherche qualitative</a:t>
            </a:r>
          </a:p>
          <a:p>
            <a:pPr marL="120650" lvl="1" indent="-120650" defTabSz="457200">
              <a:defRPr/>
            </a:pPr>
            <a:r>
              <a:rPr lang="fr-CA" dirty="0">
                <a:solidFill>
                  <a:prstClr val="black"/>
                </a:solidFill>
              </a:rPr>
              <a:t>	Location de salles</a:t>
            </a:r>
          </a:p>
        </p:txBody>
      </p:sp>
      <p:pic>
        <p:nvPicPr>
          <p:cNvPr id="26"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6315" y="3089423"/>
            <a:ext cx="820714" cy="279504"/>
          </a:xfrm>
          <a:prstGeom prst="rect">
            <a:avLst/>
          </a:prstGeom>
        </p:spPr>
      </p:pic>
      <p:sp>
        <p:nvSpPr>
          <p:cNvPr id="27" name="Title 11"/>
          <p:cNvSpPr txBox="1">
            <a:spLocks/>
          </p:cNvSpPr>
          <p:nvPr userDrawn="1"/>
        </p:nvSpPr>
        <p:spPr>
          <a:xfrm>
            <a:off x="370989" y="42474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solidFill>
                  <a:prstClr val="black"/>
                </a:solidFill>
              </a:rPr>
              <a:t>NOS SERVICES</a:t>
            </a:r>
          </a:p>
        </p:txBody>
      </p:sp>
    </p:spTree>
    <p:extLst>
      <p:ext uri="{BB962C8B-B14F-4D97-AF65-F5344CB8AC3E}">
        <p14:creationId xmlns:p14="http://schemas.microsoft.com/office/powerpoint/2010/main" val="342517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3" name="TextBox 2"/>
          <p:cNvSpPr txBox="1"/>
          <p:nvPr userDrawn="1"/>
        </p:nvSpPr>
        <p:spPr>
          <a:xfrm>
            <a:off x="3287889" y="526815"/>
            <a:ext cx="4289778" cy="3245556"/>
          </a:xfrm>
          <a:prstGeom prst="rect">
            <a:avLst/>
          </a:prstGeom>
        </p:spPr>
        <p:txBody>
          <a:bodyPr vert="horz" wrap="square" lIns="91440" tIns="45720" rIns="91440" bIns="45720" rtlCol="0" anchor="ctr">
            <a:normAutofit/>
          </a:bodyPr>
          <a:lstStyle/>
          <a:p>
            <a:pPr defTabSz="457200"/>
            <a:endParaRPr lang="en-US" dirty="0">
              <a:solidFill>
                <a:prstClr val="black"/>
              </a:solidFill>
            </a:endParaRPr>
          </a:p>
        </p:txBody>
      </p:sp>
      <p:sp>
        <p:nvSpPr>
          <p:cNvPr id="4" name="TextBox 3"/>
          <p:cNvSpPr txBox="1"/>
          <p:nvPr userDrawn="1"/>
        </p:nvSpPr>
        <p:spPr>
          <a:xfrm>
            <a:off x="526222" y="1301816"/>
            <a:ext cx="8285634" cy="4820081"/>
          </a:xfrm>
          <a:prstGeom prst="rect">
            <a:avLst/>
          </a:prstGeom>
        </p:spPr>
        <p:txBody>
          <a:bodyPr vert="horz" wrap="square" lIns="91440" tIns="45720" rIns="91440" bIns="45720" rtlCol="0" anchor="ctr">
            <a:normAutofit fontScale="92500"/>
          </a:bodyPr>
          <a:lstStyle/>
          <a:p>
            <a:pPr marL="1490663" defTabSz="457200">
              <a:lnSpc>
                <a:spcPct val="110000"/>
              </a:lnSpc>
            </a:pPr>
            <a:r>
              <a:rPr lang="fr-CA" dirty="0">
                <a:solidFill>
                  <a:prstClr val="black"/>
                </a:solidFill>
              </a:rPr>
              <a:t>Léger est certifiée </a:t>
            </a:r>
            <a:r>
              <a:rPr lang="fr-CA" b="1" dirty="0">
                <a:solidFill>
                  <a:prstClr val="black"/>
                </a:solidFill>
              </a:rPr>
              <a:t>Sceau d’Or </a:t>
            </a:r>
            <a:r>
              <a:rPr lang="fr-CA" dirty="0">
                <a:solidFill>
                  <a:prstClr val="black"/>
                </a:solidFill>
              </a:rPr>
              <a:t>de l’</a:t>
            </a:r>
            <a:r>
              <a:rPr lang="fr-CA" dirty="0">
                <a:solidFill>
                  <a:prstClr val="black"/>
                </a:solidFill>
                <a:hlinkClick r:id="rId2"/>
              </a:rPr>
              <a:t>Association de la recherche et </a:t>
            </a:r>
            <a:br>
              <a:rPr lang="fr-CA" dirty="0">
                <a:solidFill>
                  <a:prstClr val="black"/>
                </a:solidFill>
                <a:hlinkClick r:id="rId2"/>
              </a:rPr>
            </a:br>
            <a:r>
              <a:rPr lang="fr-CA" dirty="0">
                <a:solidFill>
                  <a:prstClr val="black"/>
                </a:solidFill>
                <a:hlinkClick r:id="rId2"/>
              </a:rPr>
              <a:t>de l’intelligence marketing (</a:t>
            </a:r>
            <a:r>
              <a:rPr lang="fr-CA" dirty="0" err="1">
                <a:solidFill>
                  <a:prstClr val="black"/>
                </a:solidFill>
                <a:hlinkClick r:id="rId2"/>
              </a:rPr>
              <a:t>ARIM</a:t>
            </a:r>
            <a:r>
              <a:rPr lang="fr-CA" dirty="0">
                <a:solidFill>
                  <a:prstClr val="black"/>
                </a:solidFill>
                <a:hlinkClick r:id="rId2"/>
              </a:rPr>
              <a:t>)</a:t>
            </a:r>
            <a:r>
              <a:rPr lang="fr-CA" dirty="0">
                <a:solidFill>
                  <a:prstClr val="black"/>
                </a:solidFill>
              </a:rPr>
              <a:t>. À ce titre, Léger et ses employés </a:t>
            </a:r>
            <a:br>
              <a:rPr lang="fr-CA" dirty="0">
                <a:solidFill>
                  <a:prstClr val="black"/>
                </a:solidFill>
              </a:rPr>
            </a:br>
            <a:r>
              <a:rPr lang="fr-CA" dirty="0">
                <a:solidFill>
                  <a:prstClr val="black"/>
                </a:solidFill>
              </a:rPr>
              <a:t>s’engagent à appliquer les normes d’éthique et de qualité les plus élevées </a:t>
            </a:r>
            <a:br>
              <a:rPr lang="fr-CA" dirty="0">
                <a:solidFill>
                  <a:prstClr val="black"/>
                </a:solidFill>
              </a:rPr>
            </a:br>
            <a:r>
              <a:rPr lang="fr-CA" dirty="0">
                <a:solidFill>
                  <a:prstClr val="black"/>
                </a:solidFill>
              </a:rPr>
              <a:t>du </a:t>
            </a:r>
            <a:r>
              <a:rPr lang="fr-CA" dirty="0">
                <a:solidFill>
                  <a:prstClr val="black"/>
                </a:solidFill>
                <a:hlinkClick r:id="rId3"/>
              </a:rPr>
              <a:t>Code de déontologie de l’</a:t>
            </a:r>
            <a:r>
              <a:rPr lang="fr-CA" dirty="0" err="1">
                <a:solidFill>
                  <a:prstClr val="black"/>
                </a:solidFill>
                <a:hlinkClick r:id="rId3"/>
              </a:rPr>
              <a:t>ARIM</a:t>
            </a:r>
            <a:r>
              <a:rPr lang="fr-CA" dirty="0">
                <a:solidFill>
                  <a:prstClr val="black"/>
                </a:solidFill>
                <a:hlinkClick r:id="rId3"/>
              </a:rPr>
              <a:t> pour les études de marché et d’opinion</a:t>
            </a:r>
            <a:r>
              <a:rPr lang="fr-CA" dirty="0">
                <a:solidFill>
                  <a:prstClr val="black"/>
                </a:solidFill>
              </a:rPr>
              <a:t>. </a:t>
            </a:r>
          </a:p>
          <a:p>
            <a:pPr marL="1490663" defTabSz="457200">
              <a:lnSpc>
                <a:spcPct val="110000"/>
              </a:lnSpc>
            </a:pPr>
            <a:r>
              <a:rPr lang="fr-CA" dirty="0">
                <a:solidFill>
                  <a:prstClr val="black"/>
                </a:solidFill>
              </a:rPr>
              <a:t> </a:t>
            </a:r>
          </a:p>
          <a:p>
            <a:pPr marL="1490663" defTabSz="457200">
              <a:lnSpc>
                <a:spcPct val="110000"/>
              </a:lnSpc>
            </a:pPr>
            <a:r>
              <a:rPr lang="fr-CA" dirty="0">
                <a:solidFill>
                  <a:prstClr val="black"/>
                </a:solidFill>
              </a:rPr>
              <a:t>Léger est aussi membre d’</a:t>
            </a:r>
            <a:r>
              <a:rPr lang="fr-CA" dirty="0" err="1">
                <a:solidFill>
                  <a:prstClr val="black"/>
                </a:solidFill>
                <a:hlinkClick r:id="rId4"/>
              </a:rPr>
              <a:t>ESOMAR</a:t>
            </a:r>
            <a:r>
              <a:rPr lang="fr-CA" dirty="0">
                <a:solidFill>
                  <a:prstClr val="black"/>
                </a:solidFill>
              </a:rPr>
              <a:t> (</a:t>
            </a:r>
            <a:r>
              <a:rPr lang="fr-CA" dirty="0" err="1">
                <a:solidFill>
                  <a:prstClr val="black"/>
                </a:solidFill>
              </a:rPr>
              <a:t>European</a:t>
            </a:r>
            <a:r>
              <a:rPr lang="fr-CA" dirty="0">
                <a:solidFill>
                  <a:prstClr val="black"/>
                </a:solidFill>
              </a:rPr>
              <a:t> Society for Opinion and </a:t>
            </a:r>
            <a:r>
              <a:rPr lang="fr-CA" dirty="0" err="1">
                <a:solidFill>
                  <a:prstClr val="black"/>
                </a:solidFill>
              </a:rPr>
              <a:t>Market</a:t>
            </a:r>
            <a:r>
              <a:rPr lang="fr-CA" dirty="0">
                <a:solidFill>
                  <a:prstClr val="black"/>
                </a:solidFill>
              </a:rPr>
              <a:t> </a:t>
            </a:r>
            <a:r>
              <a:rPr lang="fr-CA" dirty="0" err="1">
                <a:solidFill>
                  <a:prstClr val="black"/>
                </a:solidFill>
              </a:rPr>
              <a:t>Research</a:t>
            </a:r>
            <a:r>
              <a:rPr lang="fr-CA" dirty="0">
                <a:solidFill>
                  <a:prstClr val="black"/>
                </a:solidFill>
              </a:rPr>
              <a:t>), l’association mondiale des professionnels des enquêtes d’opinion et des études marketing. À ce titre, Léger s’engage à appliquer </a:t>
            </a:r>
            <a:br>
              <a:rPr lang="fr-CA" dirty="0">
                <a:solidFill>
                  <a:prstClr val="black"/>
                </a:solidFill>
              </a:rPr>
            </a:br>
            <a:r>
              <a:rPr lang="fr-CA" dirty="0">
                <a:solidFill>
                  <a:prstClr val="black"/>
                </a:solidFill>
              </a:rPr>
              <a:t>le </a:t>
            </a:r>
            <a:r>
              <a:rPr lang="fr-CA" dirty="0">
                <a:solidFill>
                  <a:prstClr val="black"/>
                </a:solidFill>
                <a:hlinkClick r:id="rId5"/>
              </a:rPr>
              <a:t>code international </a:t>
            </a:r>
            <a:r>
              <a:rPr lang="fr-CA" dirty="0" err="1">
                <a:solidFill>
                  <a:prstClr val="black"/>
                </a:solidFill>
                <a:hlinkClick r:id="rId5"/>
              </a:rPr>
              <a:t>ICC</a:t>
            </a:r>
            <a:r>
              <a:rPr lang="fr-CA" dirty="0">
                <a:solidFill>
                  <a:prstClr val="black"/>
                </a:solidFill>
                <a:hlinkClick r:id="rId5"/>
              </a:rPr>
              <a:t>/</a:t>
            </a:r>
            <a:r>
              <a:rPr lang="fr-CA" dirty="0" err="1">
                <a:solidFill>
                  <a:prstClr val="black"/>
                </a:solidFill>
                <a:hlinkClick r:id="rId5"/>
              </a:rPr>
              <a:t>ESOMAR</a:t>
            </a:r>
            <a:r>
              <a:rPr lang="fr-CA" dirty="0">
                <a:solidFill>
                  <a:prstClr val="black"/>
                </a:solidFill>
              </a:rPr>
              <a:t> des études de marché, études sociales </a:t>
            </a:r>
            <a:br>
              <a:rPr lang="fr-CA" dirty="0">
                <a:solidFill>
                  <a:prstClr val="black"/>
                </a:solidFill>
              </a:rPr>
            </a:br>
            <a:r>
              <a:rPr lang="fr-CA" dirty="0">
                <a:solidFill>
                  <a:prstClr val="black"/>
                </a:solidFill>
              </a:rPr>
              <a:t>et d’opinion et de l’analytique des données.</a:t>
            </a:r>
          </a:p>
          <a:p>
            <a:pPr marL="1490663" defTabSz="457200">
              <a:lnSpc>
                <a:spcPct val="110000"/>
              </a:lnSpc>
            </a:pPr>
            <a:endParaRPr lang="fr-CA" dirty="0">
              <a:solidFill>
                <a:prstClr val="black"/>
              </a:solidFill>
            </a:endParaRPr>
          </a:p>
          <a:p>
            <a:pPr marL="1490663" defTabSz="457200">
              <a:lnSpc>
                <a:spcPct val="110000"/>
              </a:lnSpc>
            </a:pPr>
            <a:r>
              <a:rPr lang="fr-CA" dirty="0">
                <a:solidFill>
                  <a:prstClr val="black"/>
                </a:solidFill>
              </a:rPr>
              <a:t>Léger est membre de </a:t>
            </a:r>
            <a:r>
              <a:rPr lang="fr-CA" dirty="0">
                <a:solidFill>
                  <a:prstClr val="black"/>
                </a:solidFill>
                <a:hlinkClick r:id="rId6"/>
              </a:rPr>
              <a:t>Insights Association</a:t>
            </a:r>
            <a:r>
              <a:rPr lang="fr-CA" dirty="0">
                <a:solidFill>
                  <a:prstClr val="black"/>
                </a:solidFill>
              </a:rPr>
              <a:t>, l’association américaine pour </a:t>
            </a:r>
            <a:br>
              <a:rPr lang="fr-CA" dirty="0">
                <a:solidFill>
                  <a:prstClr val="black"/>
                </a:solidFill>
              </a:rPr>
            </a:br>
            <a:r>
              <a:rPr lang="fr-CA" dirty="0">
                <a:solidFill>
                  <a:prstClr val="black"/>
                </a:solidFill>
              </a:rPr>
              <a:t>la recherche marketing et l’analytique.</a:t>
            </a:r>
          </a:p>
        </p:txBody>
      </p:sp>
      <p:pic>
        <p:nvPicPr>
          <p:cNvPr id="18" name="Image 6"/>
          <p:cNvPicPr/>
          <p:nvPr userDrawn="1"/>
        </p:nvPicPr>
        <p:blipFill>
          <a:blip r:embed="rId7">
            <a:extLst>
              <a:ext uri="{28A0092B-C50C-407E-A947-70E740481C1C}">
                <a14:useLocalDpi xmlns:a14="http://schemas.microsoft.com/office/drawing/2010/main" val="0"/>
              </a:ext>
            </a:extLst>
          </a:blip>
          <a:stretch>
            <a:fillRect/>
          </a:stretch>
        </p:blipFill>
        <p:spPr>
          <a:xfrm>
            <a:off x="485866" y="4592870"/>
            <a:ext cx="1333500" cy="1011733"/>
          </a:xfrm>
          <a:prstGeom prst="rect">
            <a:avLst/>
          </a:prstGeom>
        </p:spPr>
      </p:pic>
      <p:pic>
        <p:nvPicPr>
          <p:cNvPr id="19" name="Image 5"/>
          <p:cNvPicPr/>
          <p:nvPr userDrawn="1"/>
        </p:nvPicPr>
        <p:blipFill>
          <a:blip r:embed="rId8">
            <a:extLst>
              <a:ext uri="{28A0092B-C50C-407E-A947-70E740481C1C}">
                <a14:useLocalDpi xmlns:a14="http://schemas.microsoft.com/office/drawing/2010/main" val="0"/>
              </a:ext>
            </a:extLst>
          </a:blip>
          <a:stretch>
            <a:fillRect/>
          </a:stretch>
        </p:blipFill>
        <p:spPr>
          <a:xfrm>
            <a:off x="474876" y="3336543"/>
            <a:ext cx="1291336" cy="1267464"/>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4" name="Title 11"/>
          <p:cNvSpPr txBox="1">
            <a:spLocks/>
          </p:cNvSpPr>
          <p:nvPr userDrawn="1"/>
        </p:nvSpPr>
        <p:spPr>
          <a:xfrm>
            <a:off x="370989" y="573995"/>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solidFill>
                  <a:prstClr val="black"/>
                </a:solidFill>
              </a:rPr>
              <a:t>NOTRE ENGAGEMENT QUALITÉ</a:t>
            </a:r>
          </a:p>
        </p:txBody>
      </p:sp>
      <p:sp>
        <p:nvSpPr>
          <p:cNvPr id="11" name="Slide Number Placeholder 5"/>
          <p:cNvSpPr>
            <a:spLocks noGrp="1"/>
          </p:cNvSpPr>
          <p:nvPr>
            <p:ph type="sldNum" sz="quarter" idx="12"/>
          </p:nvPr>
        </p:nvSpPr>
        <p:spPr>
          <a:xfrm>
            <a:off x="6667500" y="6356352"/>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3" name="Image 2"/>
          <p:cNvPicPr/>
          <p:nvPr userDrawn="1"/>
        </p:nvPicPr>
        <p:blipFill>
          <a:blip r:embed="rId10">
            <a:extLst>
              <a:ext uri="{28A0092B-C50C-407E-A947-70E740481C1C}">
                <a14:useLocalDpi xmlns:a14="http://schemas.microsoft.com/office/drawing/2010/main" val="0"/>
              </a:ext>
            </a:extLst>
          </a:blip>
          <a:stretch>
            <a:fillRect/>
          </a:stretch>
        </p:blipFill>
        <p:spPr>
          <a:xfrm>
            <a:off x="512652" y="1642121"/>
            <a:ext cx="1266074" cy="1266075"/>
          </a:xfrm>
          <a:prstGeom prst="rect">
            <a:avLst/>
          </a:prstGeom>
        </p:spPr>
      </p:pic>
    </p:spTree>
    <p:extLst>
      <p:ext uri="{BB962C8B-B14F-4D97-AF65-F5344CB8AC3E}">
        <p14:creationId xmlns:p14="http://schemas.microsoft.com/office/powerpoint/2010/main" val="1001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16/04/2018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flipV="1">
            <a:off x="211422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403230" y="5203739"/>
            <a:ext cx="968634" cy="1258053"/>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4850" y="4016497"/>
              <a:ext cx="651635" cy="484549"/>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 </a:t>
              </a:r>
              <a:endParaRPr lang="fr-CA" sz="1200" baseline="30000" dirty="0">
                <a:solidFill>
                  <a:prstClr val="black"/>
                </a:solidFill>
                <a:latin typeface="Calibri"/>
                <a:cs typeface="Calibri"/>
              </a:endParaRPr>
            </a:p>
          </p:txBody>
        </p:sp>
      </p:grpSp>
      <p:grpSp>
        <p:nvGrpSpPr>
          <p:cNvPr id="20" name="Group 19"/>
          <p:cNvGrpSpPr/>
          <p:nvPr userDrawn="1"/>
        </p:nvGrpSpPr>
        <p:grpSpPr>
          <a:xfrm>
            <a:off x="3856500" y="5203739"/>
            <a:ext cx="1267637" cy="1258053"/>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47557" y="4016497"/>
              <a:ext cx="656082" cy="492062"/>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a:t>
              </a:r>
              <a:r>
                <a:rPr lang="de-DE" sz="1200" dirty="0" err="1">
                  <a:solidFill>
                    <a:prstClr val="black"/>
                  </a:solidFill>
                  <a:latin typeface="Calibri"/>
                  <a:cs typeface="Calibri"/>
                </a:rPr>
                <a:t>LegerCanada</a:t>
              </a:r>
              <a:endParaRPr lang="fr-CA" sz="1200" baseline="30000" dirty="0">
                <a:solidFill>
                  <a:prstClr val="black"/>
                </a:solidFill>
                <a:latin typeface="Calibri"/>
                <a:cs typeface="Calibri"/>
              </a:endParaRPr>
            </a:p>
          </p:txBody>
        </p:sp>
      </p:grpSp>
      <p:grpSp>
        <p:nvGrpSpPr>
          <p:cNvPr id="23" name="Group 22"/>
          <p:cNvGrpSpPr/>
          <p:nvPr userDrawn="1"/>
        </p:nvGrpSpPr>
        <p:grpSpPr>
          <a:xfrm>
            <a:off x="5479945" y="5203739"/>
            <a:ext cx="1524832" cy="1258053"/>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38300" y="4016497"/>
              <a:ext cx="656082" cy="492062"/>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a:t>
              </a:r>
              <a:r>
                <a:rPr lang="de-DE" sz="1200" dirty="0" err="1">
                  <a:solidFill>
                    <a:prstClr val="black"/>
                  </a:solidFill>
                  <a:latin typeface="Calibri"/>
                  <a:cs typeface="Calibri"/>
                </a:rPr>
                <a:t>company</a:t>
              </a: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26" name="Straight Connector 25"/>
          <p:cNvCxnSpPr/>
          <p:nvPr userDrawn="1"/>
        </p:nvCxnSpPr>
        <p:spPr>
          <a:xfrm flipV="1">
            <a:off x="369781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7350040" y="5203739"/>
            <a:ext cx="1339851" cy="1258053"/>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86706" y="4016497"/>
              <a:ext cx="658749" cy="492062"/>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30" name="Straight Connector 29"/>
          <p:cNvCxnSpPr/>
          <p:nvPr userDrawn="1"/>
        </p:nvCxnSpPr>
        <p:spPr>
          <a:xfrm flipV="1">
            <a:off x="5358350"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userDrawn="1"/>
        </p:nvGrpSpPr>
        <p:grpSpPr>
          <a:xfrm>
            <a:off x="526680" y="5203739"/>
            <a:ext cx="1338305" cy="1258053"/>
            <a:chOff x="526678" y="5203738"/>
            <a:chExt cx="1338305" cy="1258053"/>
          </a:xfrm>
        </p:grpSpPr>
        <p:sp>
          <p:nvSpPr>
            <p:cNvPr id="32" name="Text Placeholder 3"/>
            <p:cNvSpPr txBox="1">
              <a:spLocks/>
            </p:cNvSpPr>
            <p:nvPr/>
          </p:nvSpPr>
          <p:spPr>
            <a:xfrm>
              <a:off x="526678" y="5839376"/>
              <a:ext cx="1338305" cy="62241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a:solidFill>
                    <a:prstClr val="black"/>
                  </a:solidFill>
                  <a:latin typeface="Calibri"/>
                  <a:cs typeface="Calibri"/>
                </a:rPr>
                <a:t>leger360.com</a:t>
              </a:r>
              <a:endParaRPr lang="fr-CA" sz="1200" baseline="30000" dirty="0">
                <a:solidFill>
                  <a:prstClr val="black"/>
                </a:solidFill>
                <a:latin typeface="Calibri"/>
                <a:cs typeface="Calibri"/>
              </a:endParaRPr>
            </a:p>
          </p:txBody>
        </p:sp>
        <p:pic>
          <p:nvPicPr>
            <p:cNvPr id="33" name="Picture 3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165" y="5203738"/>
              <a:ext cx="658749" cy="656082"/>
            </a:xfrm>
            <a:prstGeom prst="rect">
              <a:avLst/>
            </a:prstGeom>
          </p:spPr>
        </p:pic>
      </p:grpSp>
      <p:cxnSp>
        <p:nvCxnSpPr>
          <p:cNvPr id="34" name="Straight Connector 33"/>
          <p:cNvCxnSpPr/>
          <p:nvPr userDrawn="1"/>
        </p:nvCxnSpPr>
        <p:spPr>
          <a:xfrm flipV="1">
            <a:off x="7124729"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3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16/04/2018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16/04/2018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16/04/2018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16/04/2018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16/04/2018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06DF77C-6FEE-654E-92FD-5AA8C44798ED}" type="datetime1">
              <a:rPr lang="en-CA" smtClean="0">
                <a:solidFill>
                  <a:prstClr val="black">
                    <a:tint val="75000"/>
                  </a:prstClr>
                </a:solidFill>
              </a:rPr>
              <a:pPr defTabSz="457200"/>
              <a:t>16/04/2018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is-IS" smtClean="0">
                <a:solidFill>
                  <a:prstClr val="black">
                    <a:tint val="75000"/>
                  </a:prstClr>
                </a:solidFill>
              </a:rPr>
              <a:t>0000</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679B2B-0B95-3D41-A6BF-74EBACF9BD9F}" type="slidenum">
              <a:rPr lang="en-US" smtClean="0">
                <a:solidFill>
                  <a:prstClr val="black">
                    <a:tint val="75000"/>
                  </a:prstClr>
                </a:solidFill>
              </a:rPr>
              <a:pPr defTabSz="457200"/>
              <a:t>‹N°›</a:t>
            </a:fld>
            <a:endParaRPr lang="en-US">
              <a:solidFill>
                <a:prstClr val="black">
                  <a:tint val="75000"/>
                </a:prstClr>
              </a:solidFill>
            </a:endParaRPr>
          </a:p>
        </p:txBody>
      </p:sp>
      <p:sp>
        <p:nvSpPr>
          <p:cNvPr id="7" name="Rectangle 6"/>
          <p:cNvSpPr/>
          <p:nvPr userDrawn="1"/>
        </p:nvSpPr>
        <p:spPr>
          <a:xfrm>
            <a:off x="0" y="2"/>
            <a:ext cx="9144000" cy="1006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064837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r>
              <a:rPr lang="fr-FR" dirty="0" smtClean="0"/>
              <a:t>Modifiez le style des sous-titres</a:t>
            </a:r>
            <a:endParaRPr lang="fr-CA" dirty="0" smtClean="0"/>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06DF77C-6FEE-654E-92FD-5AA8C44798ED}" type="datetime1">
              <a:rPr lang="en-CA" smtClean="0">
                <a:solidFill>
                  <a:prstClr val="black">
                    <a:tint val="75000"/>
                  </a:prstClr>
                </a:solidFill>
              </a:rPr>
              <a:pPr defTabSz="457200"/>
              <a:t>16/04/2018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is-IS" smtClean="0">
                <a:solidFill>
                  <a:prstClr val="black">
                    <a:tint val="75000"/>
                  </a:prstClr>
                </a:solidFill>
              </a:rPr>
              <a:t>0000</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679B2B-0B95-3D41-A6BF-74EBACF9BD9F}" type="slidenum">
              <a:rPr lang="en-US" smtClean="0">
                <a:solidFill>
                  <a:prstClr val="black">
                    <a:tint val="75000"/>
                  </a:prstClr>
                </a:solidFill>
              </a:rPr>
              <a:pPr defTabSz="457200"/>
              <a:t>‹N°›</a:t>
            </a:fld>
            <a:endParaRPr lang="en-US">
              <a:solidFill>
                <a:prstClr val="black">
                  <a:tint val="75000"/>
                </a:prstClr>
              </a:solidFill>
            </a:endParaRPr>
          </a:p>
        </p:txBody>
      </p:sp>
      <p:sp>
        <p:nvSpPr>
          <p:cNvPr id="7" name="Rectangle 6"/>
          <p:cNvSpPr/>
          <p:nvPr userDrawn="1"/>
        </p:nvSpPr>
        <p:spPr>
          <a:xfrm>
            <a:off x="0" y="2"/>
            <a:ext cx="9144000" cy="1006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596789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06DF77C-6FEE-654E-92FD-5AA8C44798ED}" type="datetime1">
              <a:rPr lang="en-CA" smtClean="0">
                <a:solidFill>
                  <a:prstClr val="black">
                    <a:tint val="75000"/>
                  </a:prstClr>
                </a:solidFill>
              </a:rPr>
              <a:pPr defTabSz="457200"/>
              <a:t>16/04/2018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is-IS">
                <a:solidFill>
                  <a:prstClr val="black">
                    <a:tint val="75000"/>
                  </a:prstClr>
                </a:solidFill>
              </a:rPr>
              <a:t>0000</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679B2B-0B95-3D41-A6BF-74EBACF9BD9F}" type="slidenum">
              <a:rPr lang="en-US" smtClean="0">
                <a:solidFill>
                  <a:prstClr val="black">
                    <a:tint val="75000"/>
                  </a:prstClr>
                </a:solidFill>
              </a:rPr>
              <a:pPr defTabSz="457200"/>
              <a:t>‹N°›</a:t>
            </a:fld>
            <a:endParaRPr lang="en-US">
              <a:solidFill>
                <a:prstClr val="black">
                  <a:tint val="75000"/>
                </a:prstClr>
              </a:solidFill>
            </a:endParaRPr>
          </a:p>
        </p:txBody>
      </p:sp>
      <p:sp>
        <p:nvSpPr>
          <p:cNvPr id="7" name="Rectangle 6"/>
          <p:cNvSpPr/>
          <p:nvPr userDrawn="1"/>
        </p:nvSpPr>
        <p:spPr>
          <a:xfrm>
            <a:off x="0" y="3"/>
            <a:ext cx="9144000" cy="1006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8968060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6.png"/><Relationship Id="rId5" Type="http://schemas.openxmlformats.org/officeDocument/2006/relationships/tags" Target="../tags/tag5.xml"/><Relationship Id="rId10" Type="http://schemas.openxmlformats.org/officeDocument/2006/relationships/image" Target="../media/image15.png"/><Relationship Id="rId4" Type="http://schemas.openxmlformats.org/officeDocument/2006/relationships/tags" Target="../tags/tag4.xml"/><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1.xml"/><Relationship Id="rId5" Type="http://schemas.openxmlformats.org/officeDocument/2006/relationships/slideLayout" Target="../slideLayouts/slideLayout30.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chart" Target="../charts/char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30.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60.xml"/><Relationship Id="rId7" Type="http://schemas.openxmlformats.org/officeDocument/2006/relationships/slideLayout" Target="../slideLayouts/slideLayout3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66.xml"/><Relationship Id="rId7" Type="http://schemas.openxmlformats.org/officeDocument/2006/relationships/slideLayout" Target="../slideLayouts/slideLayout3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72.xml"/><Relationship Id="rId7" Type="http://schemas.openxmlformats.org/officeDocument/2006/relationships/slideLayout" Target="../slideLayouts/slideLayout3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4.jpeg"/><Relationship Id="rId4" Type="http://schemas.openxmlformats.org/officeDocument/2006/relationships/tags" Target="../tags/tag10.xml"/><Relationship Id="rId9"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6.xml"/><Relationship Id="rId5" Type="http://schemas.openxmlformats.org/officeDocument/2006/relationships/slideLayout" Target="../slideLayouts/slideLayout30.xml"/><Relationship Id="rId4" Type="http://schemas.openxmlformats.org/officeDocument/2006/relationships/tags" Target="../tags/tag89.xml"/></Relationships>
</file>

<file path=ppt/slides/_rels/slide2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92.xml"/><Relationship Id="rId7" Type="http://schemas.openxmlformats.org/officeDocument/2006/relationships/slideLayout" Target="../slideLayouts/slideLayout30.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chart" Target="../charts/chart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30.xml"/><Relationship Id="rId5" Type="http://schemas.openxmlformats.org/officeDocument/2006/relationships/tags" Target="../tags/tag100.xml"/><Relationship Id="rId4" Type="http://schemas.openxmlformats.org/officeDocument/2006/relationships/tags" Target="../tags/tag9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02.xml"/><Relationship Id="rId7" Type="http://schemas.openxmlformats.org/officeDocument/2006/relationships/slideLayout" Target="../slideLayouts/slideLayout30.xml"/><Relationship Id="rId2" Type="http://schemas.openxmlformats.org/officeDocument/2006/relationships/tags" Target="../tags/tag101.xml"/><Relationship Id="rId1" Type="http://schemas.openxmlformats.org/officeDocument/2006/relationships/vmlDrawing" Target="../drawings/vmlDrawing3.v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1.emf"/><Relationship Id="rId4" Type="http://schemas.openxmlformats.org/officeDocument/2006/relationships/tags" Target="../tags/tag103.xml"/><Relationship Id="rId9" Type="http://schemas.openxmlformats.org/officeDocument/2006/relationships/package" Target="../embeddings/Feuille_de_calcul_Microsoft_Excel13.xlsx"/></Relationships>
</file>

<file path=ppt/slides/_rels/slide2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9.xml"/><Relationship Id="rId5" Type="http://schemas.openxmlformats.org/officeDocument/2006/relationships/slideLayout" Target="../slideLayouts/slideLayout30.xml"/><Relationship Id="rId4" Type="http://schemas.openxmlformats.org/officeDocument/2006/relationships/tags" Target="../tags/tag109.xml"/></Relationships>
</file>

<file path=ppt/slides/_rels/slide27.xml.rels><?xml version="1.0" encoding="UTF-8" standalone="yes"?>
<Relationships xmlns="http://schemas.openxmlformats.org/package/2006/relationships"><Relationship Id="rId8" Type="http://schemas.openxmlformats.org/officeDocument/2006/relationships/package" Target="../embeddings/Feuille_de_calcul_Microsoft_Excel15.xlsx"/><Relationship Id="rId3" Type="http://schemas.openxmlformats.org/officeDocument/2006/relationships/tags" Target="../tags/tag111.xml"/><Relationship Id="rId7" Type="http://schemas.openxmlformats.org/officeDocument/2006/relationships/oleObject" Target="../embeddings/oleObject6.bin"/><Relationship Id="rId2" Type="http://schemas.openxmlformats.org/officeDocument/2006/relationships/tags" Target="../tags/tag110.xml"/><Relationship Id="rId1" Type="http://schemas.openxmlformats.org/officeDocument/2006/relationships/vmlDrawing" Target="../drawings/vmlDrawing4.vml"/><Relationship Id="rId6" Type="http://schemas.openxmlformats.org/officeDocument/2006/relationships/slideLayout" Target="../slideLayouts/slideLayout30.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22.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15.xml"/><Relationship Id="rId7" Type="http://schemas.openxmlformats.org/officeDocument/2006/relationships/slideLayout" Target="../slideLayouts/slideLayout30.xml"/><Relationship Id="rId2" Type="http://schemas.openxmlformats.org/officeDocument/2006/relationships/tags" Target="../tags/tag114.xml"/><Relationship Id="rId1" Type="http://schemas.openxmlformats.org/officeDocument/2006/relationships/vmlDrawing" Target="../drawings/vmlDrawing5.v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image" Target="../media/image23.emf"/><Relationship Id="rId4" Type="http://schemas.openxmlformats.org/officeDocument/2006/relationships/tags" Target="../tags/tag116.xml"/><Relationship Id="rId9" Type="http://schemas.openxmlformats.org/officeDocument/2006/relationships/package" Target="../embeddings/Feuille_de_calcul_Microsoft_Excel16.xlsx"/></Relationships>
</file>

<file path=ppt/slides/_rels/slide29.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chart" Target="../charts/chart1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30.xml"/><Relationship Id="rId5" Type="http://schemas.openxmlformats.org/officeDocument/2006/relationships/tags" Target="../tags/tag123.xml"/><Relationship Id="rId4" Type="http://schemas.openxmlformats.org/officeDocument/2006/relationships/tags" Target="../tags/tag122.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25.xml"/><Relationship Id="rId7" Type="http://schemas.openxmlformats.org/officeDocument/2006/relationships/slideLayout" Target="../slideLayouts/slideLayout30.xml"/><Relationship Id="rId2" Type="http://schemas.openxmlformats.org/officeDocument/2006/relationships/tags" Target="../tags/tag124.xml"/><Relationship Id="rId1" Type="http://schemas.openxmlformats.org/officeDocument/2006/relationships/vmlDrawing" Target="../drawings/vmlDrawing6.vml"/><Relationship Id="rId6" Type="http://schemas.openxmlformats.org/officeDocument/2006/relationships/tags" Target="../tags/tag128.xml"/><Relationship Id="rId5" Type="http://schemas.openxmlformats.org/officeDocument/2006/relationships/tags" Target="../tags/tag127.xml"/><Relationship Id="rId10" Type="http://schemas.openxmlformats.org/officeDocument/2006/relationships/image" Target="../media/image24.emf"/><Relationship Id="rId4" Type="http://schemas.openxmlformats.org/officeDocument/2006/relationships/tags" Target="../tags/tag126.xml"/><Relationship Id="rId9" Type="http://schemas.openxmlformats.org/officeDocument/2006/relationships/package" Target="../embeddings/Feuille_de_calcul_Microsoft_Excel18.xlsx"/></Relationships>
</file>

<file path=ppt/slides/_rels/slide31.xml.rels><?xml version="1.0" encoding="UTF-8" standalone="yes"?>
<Relationships xmlns="http://schemas.openxmlformats.org/package/2006/relationships"><Relationship Id="rId8" Type="http://schemas.openxmlformats.org/officeDocument/2006/relationships/package" Target="../embeddings/Feuille_de_calcul_Microsoft_Excel19.xlsx"/><Relationship Id="rId3" Type="http://schemas.openxmlformats.org/officeDocument/2006/relationships/tags" Target="../tags/tag130.xml"/><Relationship Id="rId7" Type="http://schemas.openxmlformats.org/officeDocument/2006/relationships/oleObject" Target="../embeddings/oleObject9.bin"/><Relationship Id="rId2" Type="http://schemas.openxmlformats.org/officeDocument/2006/relationships/tags" Target="../tags/tag129.xml"/><Relationship Id="rId1" Type="http://schemas.openxmlformats.org/officeDocument/2006/relationships/vmlDrawing" Target="../drawings/vmlDrawing7.vml"/><Relationship Id="rId6" Type="http://schemas.openxmlformats.org/officeDocument/2006/relationships/slideLayout" Target="../slideLayouts/slideLayout30.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chart" Target="../charts/chart11.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0.xml"/><Relationship Id="rId5" Type="http://schemas.openxmlformats.org/officeDocument/2006/relationships/tags" Target="../tags/tag137.xml"/><Relationship Id="rId4" Type="http://schemas.openxmlformats.org/officeDocument/2006/relationships/tags" Target="../tags/tag136.xml"/></Relationships>
</file>

<file path=ppt/slides/_rels/slide3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140.xml"/><Relationship Id="rId7" Type="http://schemas.openxmlformats.org/officeDocument/2006/relationships/slideLayout" Target="../slideLayouts/slideLayout3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chart" Target="../charts/chart13.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chart" Target="../charts/chart14.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chart" Target="../charts/chart15.xml"/></Relationships>
</file>

<file path=ppt/slides/_rels/slide37.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chart" Target="../charts/chart16.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30.xml"/><Relationship Id="rId5" Type="http://schemas.openxmlformats.org/officeDocument/2006/relationships/tags" Target="../tags/tag169.xml"/><Relationship Id="rId4" Type="http://schemas.openxmlformats.org/officeDocument/2006/relationships/tags" Target="../tags/tag168.xml"/></Relationships>
</file>

<file path=ppt/slides/_rels/slide38.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chart" Target="../charts/chart17.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30.xml"/><Relationship Id="rId5" Type="http://schemas.openxmlformats.org/officeDocument/2006/relationships/tags" Target="../tags/tag174.xml"/><Relationship Id="rId4" Type="http://schemas.openxmlformats.org/officeDocument/2006/relationships/tags" Target="../tags/tag17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76.xml"/><Relationship Id="rId7" Type="http://schemas.openxmlformats.org/officeDocument/2006/relationships/slideLayout" Target="../slideLayouts/slideLayout30.xml"/><Relationship Id="rId2" Type="http://schemas.openxmlformats.org/officeDocument/2006/relationships/tags" Target="../tags/tag175.xml"/><Relationship Id="rId1" Type="http://schemas.openxmlformats.org/officeDocument/2006/relationships/vmlDrawing" Target="../drawings/vmlDrawing8.v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image" Target="../media/image26.emf"/><Relationship Id="rId4" Type="http://schemas.openxmlformats.org/officeDocument/2006/relationships/tags" Target="../tags/tag177.xml"/><Relationship Id="rId9" Type="http://schemas.openxmlformats.org/officeDocument/2006/relationships/package" Target="../embeddings/Feuille_de_calcul_Microsoft_Excel27.xlsx"/></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81.xml"/><Relationship Id="rId7" Type="http://schemas.openxmlformats.org/officeDocument/2006/relationships/slideLayout" Target="../slideLayouts/slideLayout30.xml"/><Relationship Id="rId2" Type="http://schemas.openxmlformats.org/officeDocument/2006/relationships/tags" Target="../tags/tag180.xml"/><Relationship Id="rId1" Type="http://schemas.openxmlformats.org/officeDocument/2006/relationships/vmlDrawing" Target="../drawings/vmlDrawing9.vml"/><Relationship Id="rId6" Type="http://schemas.openxmlformats.org/officeDocument/2006/relationships/tags" Target="../tags/tag184.xml"/><Relationship Id="rId5" Type="http://schemas.openxmlformats.org/officeDocument/2006/relationships/tags" Target="../tags/tag183.xml"/><Relationship Id="rId10" Type="http://schemas.openxmlformats.org/officeDocument/2006/relationships/image" Target="../media/image27.emf"/><Relationship Id="rId4" Type="http://schemas.openxmlformats.org/officeDocument/2006/relationships/tags" Target="../tags/tag182.xml"/><Relationship Id="rId9" Type="http://schemas.openxmlformats.org/officeDocument/2006/relationships/package" Target="../embeddings/Feuille_de_calcul_Microsoft_Excel28.xlsx"/></Relationships>
</file>

<file path=ppt/slides/_rels/slide41.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chart" Target="../charts/chart18.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30.xml"/><Relationship Id="rId5" Type="http://schemas.openxmlformats.org/officeDocument/2006/relationships/tags" Target="../tags/tag189.xml"/><Relationship Id="rId4" Type="http://schemas.openxmlformats.org/officeDocument/2006/relationships/tags" Target="../tags/tag188.xml"/></Relationships>
</file>

<file path=ppt/slides/_rels/slide42.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chart" Target="../charts/chart19.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30.xml"/><Relationship Id="rId5" Type="http://schemas.openxmlformats.org/officeDocument/2006/relationships/tags" Target="../tags/tag194.xml"/><Relationship Id="rId4" Type="http://schemas.openxmlformats.org/officeDocument/2006/relationships/tags" Target="../tags/tag19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95.xml"/></Relationships>
</file>

<file path=ppt/slides/_rels/slide44.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chart" Target="../charts/chart20.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30.xml"/><Relationship Id="rId5" Type="http://schemas.openxmlformats.org/officeDocument/2006/relationships/tags" Target="../tags/tag203.xml"/><Relationship Id="rId4" Type="http://schemas.openxmlformats.org/officeDocument/2006/relationships/tags" Target="../tags/tag202.xml"/></Relationships>
</file>

<file path=ppt/slides/_rels/slide46.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chart" Target="../charts/chart21.xml"/><Relationship Id="rId5" Type="http://schemas.openxmlformats.org/officeDocument/2006/relationships/slideLayout" Target="../slideLayouts/slideLayout30.xml"/><Relationship Id="rId4" Type="http://schemas.openxmlformats.org/officeDocument/2006/relationships/tags" Target="../tags/tag207.xml"/></Relationships>
</file>

<file path=ppt/slides/_rels/slide4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chart" Target="../charts/chart22.xml"/><Relationship Id="rId5" Type="http://schemas.openxmlformats.org/officeDocument/2006/relationships/slideLayout" Target="../slideLayouts/slideLayout30.xml"/><Relationship Id="rId4" Type="http://schemas.openxmlformats.org/officeDocument/2006/relationships/tags" Target="../tags/tag211.xml"/></Relationships>
</file>

<file path=ppt/slides/_rels/slide48.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chart" Target="../charts/chart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30.xml"/><Relationship Id="rId5" Type="http://schemas.openxmlformats.org/officeDocument/2006/relationships/tags" Target="../tags/tag216.xml"/><Relationship Id="rId4" Type="http://schemas.openxmlformats.org/officeDocument/2006/relationships/tags" Target="../tags/tag215.xml"/></Relationships>
</file>

<file path=ppt/slides/_rels/slide4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chart" Target="../charts/chart24.xml"/><Relationship Id="rId5" Type="http://schemas.openxmlformats.org/officeDocument/2006/relationships/slideLayout" Target="../slideLayouts/slideLayout30.xml"/><Relationship Id="rId4" Type="http://schemas.openxmlformats.org/officeDocument/2006/relationships/tags" Target="../tags/tag220.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tags" Target="../tags/tag223.xml"/><Relationship Id="rId7" Type="http://schemas.openxmlformats.org/officeDocument/2006/relationships/slideLayout" Target="../slideLayouts/slideLayout30.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chart" Target="../charts/chart2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34.xml"/></Relationships>
</file>

<file path=ppt/slides/_rels/slide5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chart" Target="../charts/chart27.xml"/></Relationships>
</file>

<file path=ppt/slides/_rels/slide55.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247.xml"/><Relationship Id="rId7" Type="http://schemas.openxmlformats.org/officeDocument/2006/relationships/slideLayout" Target="../slideLayouts/slideLayout30.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56.xml.rels><?xml version="1.0" encoding="UTF-8" standalone="yes"?>
<Relationships xmlns="http://schemas.openxmlformats.org/package/2006/relationships"><Relationship Id="rId8" Type="http://schemas.openxmlformats.org/officeDocument/2006/relationships/package" Target="../embeddings/Feuille_de_calcul_Microsoft_Excel40.xlsx"/><Relationship Id="rId3" Type="http://schemas.openxmlformats.org/officeDocument/2006/relationships/tags" Target="../tags/tag252.xml"/><Relationship Id="rId7" Type="http://schemas.openxmlformats.org/officeDocument/2006/relationships/oleObject" Target="../embeddings/oleObject12.bin"/><Relationship Id="rId2" Type="http://schemas.openxmlformats.org/officeDocument/2006/relationships/tags" Target="../tags/tag251.xml"/><Relationship Id="rId1" Type="http://schemas.openxmlformats.org/officeDocument/2006/relationships/vmlDrawing" Target="../drawings/vmlDrawing10.vml"/><Relationship Id="rId6" Type="http://schemas.openxmlformats.org/officeDocument/2006/relationships/slideLayout" Target="../slideLayouts/slideLayout30.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28.emf"/></Relationships>
</file>

<file path=ppt/slides/_rels/slide57.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chart" Target="../charts/chart29.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30.xml"/><Relationship Id="rId5" Type="http://schemas.openxmlformats.org/officeDocument/2006/relationships/tags" Target="../tags/tag259.xml"/><Relationship Id="rId4" Type="http://schemas.openxmlformats.org/officeDocument/2006/relationships/tags" Target="../tags/tag258.xml"/></Relationships>
</file>

<file path=ppt/slides/_rels/slide58.xml.rels><?xml version="1.0" encoding="UTF-8" standalone="yes"?>
<Relationships xmlns="http://schemas.openxmlformats.org/package/2006/relationships"><Relationship Id="rId8" Type="http://schemas.openxmlformats.org/officeDocument/2006/relationships/package" Target="../embeddings/Feuille_de_calcul_Microsoft_Excel42.xlsx"/><Relationship Id="rId3" Type="http://schemas.openxmlformats.org/officeDocument/2006/relationships/tags" Target="../tags/tag261.xml"/><Relationship Id="rId7" Type="http://schemas.openxmlformats.org/officeDocument/2006/relationships/oleObject" Target="../embeddings/oleObject13.bin"/><Relationship Id="rId2" Type="http://schemas.openxmlformats.org/officeDocument/2006/relationships/tags" Target="../tags/tag260.xml"/><Relationship Id="rId1" Type="http://schemas.openxmlformats.org/officeDocument/2006/relationships/vmlDrawing" Target="../drawings/vmlDrawing11.vml"/><Relationship Id="rId6" Type="http://schemas.openxmlformats.org/officeDocument/2006/relationships/slideLayout" Target="../slideLayouts/slideLayout30.xml"/><Relationship Id="rId5" Type="http://schemas.openxmlformats.org/officeDocument/2006/relationships/tags" Target="../tags/tag263.xml"/><Relationship Id="rId4" Type="http://schemas.openxmlformats.org/officeDocument/2006/relationships/tags" Target="../tags/tag262.xml"/><Relationship Id="rId9" Type="http://schemas.openxmlformats.org/officeDocument/2006/relationships/image" Target="../media/image29.emf"/></Relationships>
</file>

<file path=ppt/slides/_rels/slide59.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image" Target="../media/image31.jpe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image" Target="../media/image30.jp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slideLayout" Target="../slideLayouts/slideLayout33.xml"/><Relationship Id="rId5" Type="http://schemas.openxmlformats.org/officeDocument/2006/relationships/tags" Target="../tags/tag271.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package" Target="../embeddings/Feuille_de_calcul_Microsoft_Excel2.xlsx"/><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oleObject" Target="../embeddings/oleObject2.bin"/><Relationship Id="rId2" Type="http://schemas.openxmlformats.org/officeDocument/2006/relationships/tags" Target="../tags/tag30.xml"/><Relationship Id="rId1" Type="http://schemas.openxmlformats.org/officeDocument/2006/relationships/vmlDrawing" Target="../drawings/vmlDrawing1.vml"/><Relationship Id="rId6" Type="http://schemas.openxmlformats.org/officeDocument/2006/relationships/tags" Target="../tags/tag34.xml"/><Relationship Id="rId11" Type="http://schemas.openxmlformats.org/officeDocument/2006/relationships/image" Target="../media/image17.emf"/><Relationship Id="rId5" Type="http://schemas.openxmlformats.org/officeDocument/2006/relationships/tags" Target="../tags/tag33.xml"/><Relationship Id="rId10" Type="http://schemas.openxmlformats.org/officeDocument/2006/relationships/package" Target="../embeddings/Feuille_de_calcul_Microsoft_Excel1.xlsx"/><Relationship Id="rId4" Type="http://schemas.openxmlformats.org/officeDocument/2006/relationships/tags" Target="../tags/tag32.xml"/><Relationship Id="rId9" Type="http://schemas.openxmlformats.org/officeDocument/2006/relationships/oleObject" Target="../embeddings/oleObject1.bin"/><Relationship Id="rId1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package" Target="../embeddings/Feuille_de_calcul_Microsoft_Excel4.xlsx"/><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oleObject" Target="../embeddings/oleObject4.bin"/><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tags" Target="../tags/tag40.xml"/><Relationship Id="rId11" Type="http://schemas.openxmlformats.org/officeDocument/2006/relationships/image" Target="../media/image19.emf"/><Relationship Id="rId5" Type="http://schemas.openxmlformats.org/officeDocument/2006/relationships/tags" Target="../tags/tag39.xml"/><Relationship Id="rId10" Type="http://schemas.openxmlformats.org/officeDocument/2006/relationships/package" Target="../embeddings/Feuille_de_calcul_Microsoft_Excel3.xlsx"/><Relationship Id="rId4" Type="http://schemas.openxmlformats.org/officeDocument/2006/relationships/tags" Target="../tags/tag38.xml"/><Relationship Id="rId9" Type="http://schemas.openxmlformats.org/officeDocument/2006/relationships/oleObject" Target="../embeddings/oleObject3.bin"/><Relationship Id="rId1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pour une image  15"/>
          <p:cNvPicPr>
            <a:picLocks noGrp="1" noChangeAspect="1"/>
          </p:cNvPicPr>
          <p:nvPr>
            <p:ph type="pic" sz="quarter" idx="13"/>
            <p:custDataLst>
              <p:tags r:id="rId1"/>
            </p:custDataLst>
          </p:nvPr>
        </p:nvPicPr>
        <p:blipFill>
          <a:blip r:embed="rId9" cstate="print">
            <a:extLst>
              <a:ext uri="{28A0092B-C50C-407E-A947-70E740481C1C}">
                <a14:useLocalDpi xmlns:a14="http://schemas.microsoft.com/office/drawing/2010/main" val="0"/>
              </a:ext>
            </a:extLst>
          </a:blip>
          <a:srcRect l="22941" r="22941"/>
          <a:stretch>
            <a:fillRect/>
          </a:stretch>
        </p:blipFill>
        <p:spPr/>
      </p:pic>
      <p:sp>
        <p:nvSpPr>
          <p:cNvPr id="2" name="Title 1"/>
          <p:cNvSpPr>
            <a:spLocks noGrp="1"/>
          </p:cNvSpPr>
          <p:nvPr>
            <p:ph type="title"/>
            <p:custDataLst>
              <p:tags r:id="rId2"/>
            </p:custDataLst>
          </p:nvPr>
        </p:nvSpPr>
        <p:spPr/>
        <p:txBody>
          <a:bodyPr/>
          <a:lstStyle/>
          <a:p>
            <a:r>
              <a:rPr lang="fr-CA" noProof="0" dirty="0" smtClean="0"/>
              <a:t>Sondage pan-Québec sur la conciliation famille-travail</a:t>
            </a:r>
            <a:endParaRPr lang="fr-CA" noProof="0" dirty="0"/>
          </a:p>
        </p:txBody>
      </p:sp>
      <p:sp>
        <p:nvSpPr>
          <p:cNvPr id="5" name="Date Placeholder 4"/>
          <p:cNvSpPr>
            <a:spLocks noGrp="1"/>
          </p:cNvSpPr>
          <p:nvPr>
            <p:ph type="dt" sz="half" idx="10"/>
            <p:custDataLst>
              <p:tags r:id="rId3"/>
            </p:custDataLst>
          </p:nvPr>
        </p:nvSpPr>
        <p:spPr/>
        <p:txBody>
          <a:bodyPr/>
          <a:lstStyle/>
          <a:p>
            <a:r>
              <a:rPr lang="en-CA" dirty="0" err="1" smtClean="0"/>
              <a:t>Fev</a:t>
            </a:r>
            <a:r>
              <a:rPr lang="en-CA" dirty="0" smtClean="0"/>
              <a:t>. 2018</a:t>
            </a:r>
            <a:endParaRPr lang="en-US" dirty="0"/>
          </a:p>
        </p:txBody>
      </p:sp>
      <p:sp>
        <p:nvSpPr>
          <p:cNvPr id="6" name="Footer Placeholder 5"/>
          <p:cNvSpPr>
            <a:spLocks noGrp="1"/>
          </p:cNvSpPr>
          <p:nvPr>
            <p:ph type="ftr" sz="quarter" idx="11"/>
            <p:custDataLst>
              <p:tags r:id="rId4"/>
            </p:custDataLst>
          </p:nvPr>
        </p:nvSpPr>
        <p:spPr/>
        <p:txBody>
          <a:bodyPr/>
          <a:lstStyle/>
          <a:p>
            <a:r>
              <a:rPr lang="en-US" dirty="0" smtClean="0"/>
              <a:t>11809-030</a:t>
            </a:r>
            <a:endParaRPr lang="en-US" dirty="0"/>
          </a:p>
        </p:txBody>
      </p:sp>
      <p:pic>
        <p:nvPicPr>
          <p:cNvPr id="9" name="Picture 8"/>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pic>
        <p:nvPicPr>
          <p:cNvPr id="10" name="Image 9" descr="http://www.quebecfamille.org/img/layout/logo-rqf.png"/>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870813" y="3428999"/>
            <a:ext cx="1884680" cy="1896745"/>
          </a:xfrm>
          <a:prstGeom prst="rect">
            <a:avLst/>
          </a:prstGeom>
          <a:noFill/>
          <a:ln>
            <a:noFill/>
          </a:ln>
        </p:spPr>
      </p:pic>
    </p:spTree>
    <p:extLst>
      <p:ext uri="{BB962C8B-B14F-4D97-AF65-F5344CB8AC3E}">
        <p14:creationId xmlns:p14="http://schemas.microsoft.com/office/powerpoint/2010/main" val="290014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custDataLst>
              <p:tags r:id="rId1"/>
            </p:custDataLst>
          </p:nvPr>
        </p:nvPicPr>
        <p:blipFill>
          <a:blip r:embed="rId5" cstate="print">
            <a:grayscl/>
            <a:extLst>
              <a:ext uri="{28A0092B-C50C-407E-A947-70E740481C1C}">
                <a14:useLocalDpi xmlns:a14="http://schemas.microsoft.com/office/drawing/2010/main" val="0"/>
              </a:ext>
            </a:extLst>
          </a:blip>
          <a:srcRect l="4838" r="4838"/>
          <a:stretch>
            <a:fillRect/>
          </a:stretch>
        </p:blipFill>
        <p:spPr/>
      </p:pic>
      <p:sp>
        <p:nvSpPr>
          <p:cNvPr id="7" name="Title 6"/>
          <p:cNvSpPr>
            <a:spLocks noGrp="1"/>
          </p:cNvSpPr>
          <p:nvPr>
            <p:ph type="title"/>
            <p:custDataLst>
              <p:tags r:id="rId2"/>
            </p:custDataLst>
          </p:nvPr>
        </p:nvSpPr>
        <p:spPr/>
        <p:txBody>
          <a:bodyPr/>
          <a:lstStyle/>
          <a:p>
            <a:r>
              <a:rPr lang="fr-CA" noProof="0" dirty="0" smtClean="0"/>
              <a:t>RÉSULTATS DÉTAILLÉS</a:t>
            </a:r>
            <a:endParaRPr lang="fr-CA" noProof="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68023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677880" y="4419601"/>
            <a:ext cx="7466119" cy="1529953"/>
          </a:xfrm>
        </p:spPr>
        <p:txBody>
          <a:bodyPr/>
          <a:lstStyle/>
          <a:p>
            <a:pPr algn="l"/>
            <a:r>
              <a:rPr lang="fr-CA" noProof="0" dirty="0"/>
              <a:t>1</a:t>
            </a:r>
            <a:r>
              <a:rPr lang="fr-CA" noProof="0" dirty="0" smtClean="0"/>
              <a:t>. Le temps consacré à diverses tâches</a:t>
            </a:r>
            <a:endParaRPr lang="fr-CA" noProof="0" dirty="0"/>
          </a:p>
        </p:txBody>
      </p:sp>
    </p:spTree>
    <p:extLst>
      <p:ext uri="{BB962C8B-B14F-4D97-AF65-F5344CB8AC3E}">
        <p14:creationId xmlns:p14="http://schemas.microsoft.com/office/powerpoint/2010/main" val="25705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12</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400" dirty="0">
                <a:solidFill>
                  <a:srgbClr val="1F6394"/>
                </a:solidFill>
                <a:latin typeface="Calibri"/>
              </a:rPr>
              <a:t>Un emploi du temps rempli </a:t>
            </a:r>
            <a:endParaRPr lang="fr-CA" sz="1400" dirty="0" smtClean="0">
              <a:solidFill>
                <a:srgbClr val="1F6394"/>
              </a:solidFill>
              <a:latin typeface="Calibri"/>
            </a:endParaRPr>
          </a:p>
          <a:p>
            <a:pPr marL="0" indent="0" algn="just">
              <a:buNone/>
            </a:pPr>
            <a:endParaRPr lang="fr-CA" sz="1400" dirty="0">
              <a:solidFill>
                <a:srgbClr val="1F6394"/>
              </a:solidFill>
              <a:latin typeface="Calibri"/>
            </a:endParaRPr>
          </a:p>
          <a:p>
            <a:pPr algn="just">
              <a:buFont typeface="Wingdings" panose="05000000000000000000" pitchFamily="2" charset="2"/>
              <a:buChar char="§"/>
            </a:pPr>
            <a:r>
              <a:rPr lang="fr-CA" sz="1400" b="0" dirty="0">
                <a:latin typeface="Calibri"/>
              </a:rPr>
              <a:t>La grande majorité des parents sondés (72%) ont la garde de leur(s) enfant(s) à temps plein. </a:t>
            </a:r>
            <a:endParaRPr lang="fr-CA" sz="1400" b="0" dirty="0" smtClean="0">
              <a:latin typeface="Calibri"/>
            </a:endParaRPr>
          </a:p>
          <a:p>
            <a:pPr algn="just">
              <a:buFont typeface="Wingdings" panose="05000000000000000000" pitchFamily="2" charset="2"/>
              <a:buChar char="§"/>
            </a:pPr>
            <a:endParaRPr lang="fr-CA" sz="1400" b="0" dirty="0">
              <a:latin typeface="Calibri"/>
            </a:endParaRPr>
          </a:p>
          <a:p>
            <a:pPr algn="just">
              <a:buFont typeface="Wingdings" panose="05000000000000000000" pitchFamily="2" charset="2"/>
              <a:buChar char="§"/>
            </a:pPr>
            <a:r>
              <a:rPr lang="fr-CA" sz="1400" b="0" dirty="0" smtClean="0">
                <a:latin typeface="Calibri"/>
              </a:rPr>
              <a:t>Ils </a:t>
            </a:r>
            <a:r>
              <a:rPr lang="fr-CA" sz="1400" b="0" dirty="0">
                <a:latin typeface="Calibri"/>
              </a:rPr>
              <a:t>consacrent en moyenne…</a:t>
            </a:r>
          </a:p>
          <a:p>
            <a:pPr marL="896938" indent="-355600" algn="just">
              <a:buFont typeface="Courier New" panose="02070309020205020404" pitchFamily="49" charset="0"/>
              <a:buChar char="o"/>
            </a:pPr>
            <a:r>
              <a:rPr lang="fr-CA" sz="1400" b="0" dirty="0" smtClean="0">
                <a:latin typeface="Calibri"/>
              </a:rPr>
              <a:t>…</a:t>
            </a:r>
            <a:r>
              <a:rPr lang="fr-CA" sz="1400" b="0" dirty="0">
                <a:latin typeface="Calibri"/>
              </a:rPr>
              <a:t>13 heures par semaine aux tâches domestiques à la maison. </a:t>
            </a:r>
            <a:endParaRPr lang="fr-CA" sz="1400" b="0" dirty="0" smtClean="0">
              <a:latin typeface="Calibri"/>
            </a:endParaRPr>
          </a:p>
          <a:p>
            <a:pPr marL="896938" indent="-355600" algn="just">
              <a:buFont typeface="Courier New" panose="02070309020205020404" pitchFamily="49" charset="0"/>
              <a:buChar char="o"/>
            </a:pPr>
            <a:r>
              <a:rPr lang="fr-CA" sz="1400" b="0" dirty="0" smtClean="0">
                <a:latin typeface="Calibri"/>
              </a:rPr>
              <a:t>…</a:t>
            </a:r>
            <a:r>
              <a:rPr lang="fr-CA" sz="1400" b="0" dirty="0">
                <a:latin typeface="Calibri"/>
              </a:rPr>
              <a:t>16 heures par semaine aux soins des enfants. </a:t>
            </a:r>
            <a:endParaRPr lang="fr-CA" sz="1400" b="0" dirty="0" smtClean="0">
              <a:latin typeface="Calibri"/>
            </a:endParaRPr>
          </a:p>
          <a:p>
            <a:pPr marL="896938" indent="-355600" algn="just">
              <a:buFont typeface="Courier New" panose="02070309020205020404" pitchFamily="49" charset="0"/>
              <a:buChar char="o"/>
            </a:pPr>
            <a:r>
              <a:rPr lang="fr-CA" sz="1400" b="0" dirty="0" smtClean="0">
                <a:latin typeface="Calibri"/>
              </a:rPr>
              <a:t>…</a:t>
            </a:r>
            <a:r>
              <a:rPr lang="fr-CA" sz="1400" b="0" dirty="0">
                <a:latin typeface="Calibri"/>
              </a:rPr>
              <a:t>37 heures par semaine </a:t>
            </a:r>
            <a:r>
              <a:rPr lang="fr-CA" sz="1400" b="0" dirty="0" smtClean="0">
                <a:latin typeface="Calibri"/>
              </a:rPr>
              <a:t>à leur </a:t>
            </a:r>
            <a:r>
              <a:rPr lang="fr-CA" sz="1400" b="0" dirty="0">
                <a:latin typeface="Calibri"/>
              </a:rPr>
              <a:t>travail</a:t>
            </a:r>
            <a:r>
              <a:rPr lang="fr-CA" sz="1400" b="0" dirty="0" smtClean="0">
                <a:latin typeface="Calibri"/>
              </a:rPr>
              <a:t>.</a:t>
            </a:r>
          </a:p>
          <a:p>
            <a:pPr marL="896938" indent="-355600" algn="just">
              <a:buFont typeface="Courier New" panose="02070309020205020404" pitchFamily="49" charset="0"/>
              <a:buChar char="o"/>
            </a:pPr>
            <a:r>
              <a:rPr lang="fr-CA" sz="1400" b="0" dirty="0" smtClean="0">
                <a:latin typeface="Calibri"/>
              </a:rPr>
              <a:t>…</a:t>
            </a:r>
            <a:r>
              <a:rPr lang="fr-CA" sz="1400" b="0" dirty="0">
                <a:latin typeface="Calibri"/>
              </a:rPr>
              <a:t>1 heure par jour au transport. </a:t>
            </a:r>
            <a:endParaRPr lang="fr-CA" sz="1200" b="0" dirty="0">
              <a:latin typeface="Calibri"/>
              <a:cs typeface="Calibri" panose="020F0502020204030204" pitchFamily="34" charset="0"/>
            </a:endParaRP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saillants</a:t>
            </a:r>
          </a:p>
        </p:txBody>
      </p:sp>
    </p:spTree>
    <p:extLst>
      <p:ext uri="{BB962C8B-B14F-4D97-AF65-F5344CB8AC3E}">
        <p14:creationId xmlns:p14="http://schemas.microsoft.com/office/powerpoint/2010/main" val="250065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13</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100" dirty="0" smtClean="0">
                <a:solidFill>
                  <a:srgbClr val="000000"/>
                </a:solidFill>
                <a:latin typeface="Calibri"/>
                <a:cs typeface="Calibri" panose="020F0502020204030204" pitchFamily="34" charset="0"/>
              </a:rPr>
              <a:t>Q1</a:t>
            </a:r>
            <a:r>
              <a:rPr lang="fr-CA" sz="1100" dirty="0">
                <a:solidFill>
                  <a:srgbClr val="000000"/>
                </a:solidFill>
                <a:latin typeface="Calibri"/>
                <a:cs typeface="Calibri" panose="020F0502020204030204" pitchFamily="34" charset="0"/>
              </a:rPr>
              <a:t>. Avez-vous la garde de votre (vos) enfant(s) </a:t>
            </a:r>
            <a:r>
              <a:rPr lang="fr-CA" sz="1100" dirty="0" smtClean="0">
                <a:solidFill>
                  <a:srgbClr val="000000"/>
                </a:solidFill>
                <a:latin typeface="Calibri"/>
                <a:cs typeface="Calibri" panose="020F0502020204030204" pitchFamily="34" charset="0"/>
              </a:rPr>
              <a:t>?</a:t>
            </a:r>
          </a:p>
          <a:p>
            <a:pPr marL="0" indent="0" algn="just">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Garde des enfants</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3868789415"/>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845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14</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100" dirty="0" smtClean="0">
                <a:solidFill>
                  <a:srgbClr val="000000"/>
                </a:solidFill>
                <a:latin typeface="Calibri"/>
                <a:cs typeface="Calibri" panose="020F0502020204030204" pitchFamily="34" charset="0"/>
              </a:rPr>
              <a:t>Q2</a:t>
            </a:r>
            <a:r>
              <a:rPr lang="fr-CA" sz="1100" dirty="0">
                <a:solidFill>
                  <a:srgbClr val="000000"/>
                </a:solidFill>
                <a:latin typeface="Calibri"/>
                <a:cs typeface="Calibri" panose="020F0502020204030204" pitchFamily="34" charset="0"/>
              </a:rPr>
              <a:t>. En moyenne, combien d’heures par semaine consacrez-vous personnellement aux tâches domestiques à la maison ? (par exemple : épicerie, lavage, gazon, déneigement, ménage, repas, lavage des fenêtres, etc</a:t>
            </a:r>
            <a:r>
              <a:rPr lang="fr-CA" sz="1100" dirty="0" smtClean="0">
                <a:solidFill>
                  <a:srgbClr val="000000"/>
                </a:solidFill>
                <a:latin typeface="Calibri"/>
                <a:cs typeface="Calibri" panose="020F0502020204030204" pitchFamily="34" charset="0"/>
              </a:rPr>
              <a:t>.)</a:t>
            </a:r>
          </a:p>
          <a:p>
            <a:pPr marL="0" indent="0" algn="just">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Temps consacré par semaine aux tâches domestiques à la maison</a:t>
            </a:r>
            <a:endParaRPr lang="fr-CA" sz="1800" cap="all" dirty="0" smtClean="0">
              <a:solidFill>
                <a:prstClr val="black"/>
              </a:solidFill>
            </a:endParaRPr>
          </a:p>
        </p:txBody>
      </p:sp>
      <p:graphicFrame>
        <p:nvGraphicFramePr>
          <p:cNvPr id="8" name="Graphique 7"/>
          <p:cNvGraphicFramePr/>
          <p:nvPr>
            <p:custDataLst>
              <p:tags r:id="rId4"/>
            </p:custDataLst>
            <p:extLst>
              <p:ext uri="{D42A27DB-BD31-4B8C-83A1-F6EECF244321}">
                <p14:modId xmlns:p14="http://schemas.microsoft.com/office/powerpoint/2010/main" val="1484589859"/>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à coins arrondis 1"/>
          <p:cNvSpPr/>
          <p:nvPr>
            <p:custDataLst>
              <p:tags r:id="rId5"/>
            </p:custDataLst>
          </p:nvPr>
        </p:nvSpPr>
        <p:spPr>
          <a:xfrm>
            <a:off x="5870128" y="5157192"/>
            <a:ext cx="2664296" cy="792088"/>
          </a:xfrm>
          <a:prstGeom prst="roundRect">
            <a:avLst>
              <a:gd name="adj" fmla="val 8821"/>
            </a:avLst>
          </a:prstGeom>
          <a:solidFill>
            <a:srgbClr val="1F63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Moyenne : 13 heures</a:t>
            </a:r>
            <a:endParaRPr lang="fr-CA" b="1" dirty="0"/>
          </a:p>
        </p:txBody>
      </p:sp>
    </p:spTree>
    <p:extLst>
      <p:ext uri="{BB962C8B-B14F-4D97-AF65-F5344CB8AC3E}">
        <p14:creationId xmlns:p14="http://schemas.microsoft.com/office/powerpoint/2010/main" val="197545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15</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a:t>
            </a:r>
            <a:r>
              <a:rPr lang="fr-CA" sz="1100" dirty="0">
                <a:solidFill>
                  <a:srgbClr val="000000"/>
                </a:solidFill>
                <a:latin typeface="Calibri"/>
                <a:cs typeface="Calibri" panose="020F0502020204030204" pitchFamily="34" charset="0"/>
              </a:rPr>
              <a:t>. En moyenne, combien d’heures par semaine consacrez-vous personnellement aux soins aux enfants ? (par exemple : nourrir l’enfant, lui donner des soins d’hygiène, jouer avec l’enfant, l’accompagner dans ses activités, l’aider dans ses devoirs, etc</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Temps consacré par semaine aux soins des enfants</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352010845"/>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8"/>
          </a:graphicData>
        </a:graphic>
      </p:graphicFrame>
      <p:sp>
        <p:nvSpPr>
          <p:cNvPr id="8" name="Rectangle à coins arrondis 7"/>
          <p:cNvSpPr/>
          <p:nvPr>
            <p:custDataLst>
              <p:tags r:id="rId5"/>
            </p:custDataLst>
          </p:nvPr>
        </p:nvSpPr>
        <p:spPr>
          <a:xfrm>
            <a:off x="4355976" y="2284756"/>
            <a:ext cx="2520279" cy="517621"/>
          </a:xfrm>
          <a:prstGeom prst="wedgeRoundRectCallout">
            <a:avLst>
              <a:gd name="adj1" fmla="val -57722"/>
              <a:gd name="adj2" fmla="val -13267"/>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ayant un enfant vivant avec eux dans le foyer (34%)</a:t>
            </a:r>
          </a:p>
        </p:txBody>
      </p:sp>
      <p:sp>
        <p:nvSpPr>
          <p:cNvPr id="10" name="Rectangle à coins arrondis 9"/>
          <p:cNvSpPr/>
          <p:nvPr>
            <p:custDataLst>
              <p:tags r:id="rId6"/>
            </p:custDataLst>
          </p:nvPr>
        </p:nvSpPr>
        <p:spPr>
          <a:xfrm>
            <a:off x="5870128" y="5157192"/>
            <a:ext cx="2664296" cy="792088"/>
          </a:xfrm>
          <a:prstGeom prst="roundRect">
            <a:avLst>
              <a:gd name="adj" fmla="val 8821"/>
            </a:avLst>
          </a:prstGeom>
          <a:solidFill>
            <a:srgbClr val="1F63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Moyenne : 16 heures</a:t>
            </a:r>
            <a:endParaRPr lang="fr-CA" b="1" dirty="0"/>
          </a:p>
        </p:txBody>
      </p:sp>
    </p:spTree>
    <p:extLst>
      <p:ext uri="{BB962C8B-B14F-4D97-AF65-F5344CB8AC3E}">
        <p14:creationId xmlns:p14="http://schemas.microsoft.com/office/powerpoint/2010/main" val="22445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16</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Q4</a:t>
            </a:r>
            <a:r>
              <a:rPr lang="fr-CA" sz="1100" dirty="0">
                <a:solidFill>
                  <a:srgbClr val="000000"/>
                </a:solidFill>
                <a:latin typeface="Calibri"/>
                <a:cs typeface="Calibri" panose="020F0502020204030204" pitchFamily="34" charset="0"/>
              </a:rPr>
              <a:t>. En moyenne, combien d’heures par semaine travaillez-vous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 Tous les répondants (n=3 006)</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Temps consacré par semaine au travail</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2288683684"/>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8"/>
          </a:graphicData>
        </a:graphic>
      </p:graphicFrame>
      <p:sp>
        <p:nvSpPr>
          <p:cNvPr id="7" name="Rectangle à coins arrondis 6"/>
          <p:cNvSpPr/>
          <p:nvPr>
            <p:custDataLst>
              <p:tags r:id="rId5"/>
            </p:custDataLst>
          </p:nvPr>
        </p:nvSpPr>
        <p:spPr>
          <a:xfrm>
            <a:off x="3419872" y="1988840"/>
            <a:ext cx="3240360" cy="1000228"/>
          </a:xfrm>
          <a:prstGeom prst="wedgeRoundRectCallout">
            <a:avLst>
              <a:gd name="adj1" fmla="val -57722"/>
              <a:gd name="adj2" fmla="val -13267"/>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travailleurs non spécialisés (24%)</a:t>
            </a:r>
          </a:p>
          <a:p>
            <a:pPr marL="228600" indent="-228600">
              <a:buFont typeface="Wingdings" panose="05000000000000000000" pitchFamily="2" charset="2"/>
              <a:buChar char="§"/>
            </a:pPr>
            <a:r>
              <a:rPr lang="fr-CA" sz="900" dirty="0" smtClean="0">
                <a:solidFill>
                  <a:prstClr val="black"/>
                </a:solidFill>
              </a:rPr>
              <a:t>Les répondants qui consacrent plus de temps aux soins des enfants (36 heures et plus) (18%)</a:t>
            </a:r>
          </a:p>
          <a:p>
            <a:pPr marL="228600" indent="-228600">
              <a:buFont typeface="Wingdings" panose="05000000000000000000" pitchFamily="2" charset="2"/>
              <a:buChar char="§"/>
            </a:pPr>
            <a:r>
              <a:rPr lang="fr-CA" sz="900" dirty="0" smtClean="0">
                <a:solidFill>
                  <a:prstClr val="black"/>
                </a:solidFill>
              </a:rPr>
              <a:t>Les répondants qui consacrent plus de temps aux tâches domestiques (22 heures ou plus) (20%)</a:t>
            </a:r>
          </a:p>
        </p:txBody>
      </p:sp>
      <p:sp>
        <p:nvSpPr>
          <p:cNvPr id="8" name="Rectangle à coins arrondis 7"/>
          <p:cNvSpPr/>
          <p:nvPr>
            <p:custDataLst>
              <p:tags r:id="rId6"/>
            </p:custDataLst>
          </p:nvPr>
        </p:nvSpPr>
        <p:spPr>
          <a:xfrm>
            <a:off x="5870128" y="5157192"/>
            <a:ext cx="2664296" cy="792088"/>
          </a:xfrm>
          <a:prstGeom prst="roundRect">
            <a:avLst>
              <a:gd name="adj" fmla="val 8821"/>
            </a:avLst>
          </a:prstGeom>
          <a:solidFill>
            <a:srgbClr val="1F63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Moyenne : 37 heures</a:t>
            </a:r>
            <a:endParaRPr lang="fr-CA" b="1" dirty="0"/>
          </a:p>
        </p:txBody>
      </p:sp>
    </p:spTree>
    <p:extLst>
      <p:ext uri="{BB962C8B-B14F-4D97-AF65-F5344CB8AC3E}">
        <p14:creationId xmlns:p14="http://schemas.microsoft.com/office/powerpoint/2010/main" val="363160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17</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Q5</a:t>
            </a:r>
            <a:r>
              <a:rPr lang="fr-CA" sz="1100" dirty="0">
                <a:solidFill>
                  <a:srgbClr val="000000"/>
                </a:solidFill>
                <a:latin typeface="Calibri"/>
                <a:cs typeface="Calibri" panose="020F0502020204030204" pitchFamily="34" charset="0"/>
              </a:rPr>
              <a:t>. En moyenne, combien de temps consacrez-vous chaque jour au transport ?</a:t>
            </a:r>
          </a:p>
          <a:p>
            <a:pPr marL="0" indent="0" algn="just">
              <a:buFont typeface="Arial"/>
              <a:buNone/>
            </a:pPr>
            <a:r>
              <a:rPr lang="fr-CA" sz="1100" b="0" i="1" dirty="0">
                <a:solidFill>
                  <a:srgbClr val="000000"/>
                </a:solidFill>
                <a:latin typeface="Calibri"/>
                <a:cs typeface="Calibri" panose="020F0502020204030204" pitchFamily="34" charset="0"/>
              </a:rPr>
              <a:t>Note : inclure, le cas échéant, le temps pour vous rendre de votre domicile à votre lieu de travail (aller-retour), le temps pour aller reconduire et rechercher votre(vos) enfant(s) à l’école ou au CPE, etc.</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Temps consacré chaque jour au transport</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3190024238"/>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8"/>
          </a:graphicData>
        </a:graphic>
      </p:graphicFrame>
      <p:sp>
        <p:nvSpPr>
          <p:cNvPr id="9" name="Rectangle à coins arrondis 8"/>
          <p:cNvSpPr/>
          <p:nvPr>
            <p:custDataLst>
              <p:tags r:id="rId5"/>
            </p:custDataLst>
          </p:nvPr>
        </p:nvSpPr>
        <p:spPr>
          <a:xfrm>
            <a:off x="4499992" y="2204864"/>
            <a:ext cx="2520280" cy="455117"/>
          </a:xfrm>
          <a:prstGeom prst="wedgeRoundRectCallout">
            <a:avLst>
              <a:gd name="adj1" fmla="val -57722"/>
              <a:gd name="adj2" fmla="val -13267"/>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travailleurs autonomes (50%)</a:t>
            </a:r>
          </a:p>
        </p:txBody>
      </p:sp>
      <p:sp>
        <p:nvSpPr>
          <p:cNvPr id="8" name="Rectangle à coins arrondis 7"/>
          <p:cNvSpPr/>
          <p:nvPr>
            <p:custDataLst>
              <p:tags r:id="rId6"/>
            </p:custDataLst>
          </p:nvPr>
        </p:nvSpPr>
        <p:spPr>
          <a:xfrm>
            <a:off x="5870128" y="5157192"/>
            <a:ext cx="2664296" cy="792088"/>
          </a:xfrm>
          <a:prstGeom prst="roundRect">
            <a:avLst>
              <a:gd name="adj" fmla="val 8821"/>
            </a:avLst>
          </a:prstGeom>
          <a:solidFill>
            <a:srgbClr val="1F63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Moyenne : 1 heure</a:t>
            </a:r>
            <a:endParaRPr lang="fr-CA" b="1" dirty="0"/>
          </a:p>
        </p:txBody>
      </p:sp>
    </p:spTree>
    <p:extLst>
      <p:ext uri="{BB962C8B-B14F-4D97-AF65-F5344CB8AC3E}">
        <p14:creationId xmlns:p14="http://schemas.microsoft.com/office/powerpoint/2010/main" val="171403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677880" y="4419601"/>
            <a:ext cx="7466119" cy="1529953"/>
          </a:xfrm>
        </p:spPr>
        <p:txBody>
          <a:bodyPr/>
          <a:lstStyle/>
          <a:p>
            <a:pPr algn="l"/>
            <a:r>
              <a:rPr lang="fr-CA" dirty="0"/>
              <a:t>2</a:t>
            </a:r>
            <a:r>
              <a:rPr lang="fr-CA" noProof="0" dirty="0" smtClean="0"/>
              <a:t>. </a:t>
            </a:r>
            <a:r>
              <a:rPr lang="fr-CA" dirty="0" smtClean="0"/>
              <a:t>La conciliation famille-travail</a:t>
            </a:r>
            <a:endParaRPr lang="fr-CA" noProof="0" dirty="0"/>
          </a:p>
        </p:txBody>
      </p:sp>
    </p:spTree>
    <p:extLst>
      <p:ext uri="{BB962C8B-B14F-4D97-AF65-F5344CB8AC3E}">
        <p14:creationId xmlns:p14="http://schemas.microsoft.com/office/powerpoint/2010/main" val="2746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19</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400" dirty="0">
                <a:solidFill>
                  <a:srgbClr val="1F6394"/>
                </a:solidFill>
                <a:latin typeface="+mn-lt"/>
              </a:rPr>
              <a:t>Des mesures de conciliation disponibles au sein des </a:t>
            </a:r>
            <a:r>
              <a:rPr lang="fr-CA" sz="1400" dirty="0" smtClean="0">
                <a:solidFill>
                  <a:srgbClr val="1F6394"/>
                </a:solidFill>
                <a:latin typeface="+mn-lt"/>
              </a:rPr>
              <a:t>entreprises</a:t>
            </a:r>
          </a:p>
          <a:p>
            <a:pPr algn="just"/>
            <a:endParaRPr lang="fr-CA" sz="1400" b="0" dirty="0">
              <a:latin typeface="+mn-lt"/>
            </a:endParaRPr>
          </a:p>
          <a:p>
            <a:pPr algn="just">
              <a:buFont typeface="Wingdings" panose="05000000000000000000" pitchFamily="2" charset="2"/>
              <a:buChar char="§"/>
            </a:pPr>
            <a:r>
              <a:rPr lang="fr-CA" sz="1400" b="0" dirty="0">
                <a:latin typeface="+mn-lt"/>
              </a:rPr>
              <a:t>Même si 37% des parents salariés sondés disent que l’entreprise pour laquelle ils travaillent n’a jamais évalué les besoins de conciliation </a:t>
            </a:r>
            <a:r>
              <a:rPr lang="fr-CA" sz="1400" b="0" dirty="0" smtClean="0">
                <a:latin typeface="+mn-lt"/>
              </a:rPr>
              <a:t>famille-travail </a:t>
            </a:r>
            <a:r>
              <a:rPr lang="fr-CA" sz="1400" b="0" dirty="0">
                <a:latin typeface="+mn-lt"/>
              </a:rPr>
              <a:t>des employés, les deux tiers (67%) mentionnent que celle-ci se montre flexible en ce qui concerne la conciliation. </a:t>
            </a:r>
            <a:endParaRPr lang="fr-CA" sz="1400" b="0" dirty="0" smtClean="0">
              <a:latin typeface="+mn-lt"/>
            </a:endParaRPr>
          </a:p>
          <a:p>
            <a:pPr algn="just">
              <a:buFont typeface="Wingdings" panose="05000000000000000000" pitchFamily="2" charset="2"/>
              <a:buChar char="§"/>
            </a:pPr>
            <a:endParaRPr lang="fr-CA" sz="1400" b="0" dirty="0">
              <a:latin typeface="+mn-lt"/>
            </a:endParaRPr>
          </a:p>
          <a:p>
            <a:pPr algn="just">
              <a:buFont typeface="Wingdings" panose="05000000000000000000" pitchFamily="2" charset="2"/>
              <a:buChar char="§"/>
            </a:pPr>
            <a:r>
              <a:rPr lang="fr-CA" sz="1400" b="0" dirty="0">
                <a:latin typeface="+mn-lt"/>
              </a:rPr>
              <a:t>Près de 6 parents salariés interrogés sur 10 (57%) ont connaissance de mesures dans leur milieu de </a:t>
            </a:r>
            <a:r>
              <a:rPr lang="fr-CA" sz="1400" b="0" dirty="0" smtClean="0">
                <a:latin typeface="+mn-lt"/>
              </a:rPr>
              <a:t>travail leur permettant de </a:t>
            </a:r>
            <a:r>
              <a:rPr lang="fr-CA" sz="1400" b="0" dirty="0">
                <a:latin typeface="+mn-lt"/>
              </a:rPr>
              <a:t>concilier leurs responsabilités familiales avec leur travail. </a:t>
            </a:r>
            <a:endParaRPr lang="fr-CA" sz="1400" b="0" dirty="0" smtClean="0">
              <a:latin typeface="+mn-lt"/>
            </a:endParaRPr>
          </a:p>
          <a:p>
            <a:pPr algn="just">
              <a:buFont typeface="Wingdings" panose="05000000000000000000" pitchFamily="2" charset="2"/>
              <a:buChar char="§"/>
            </a:pPr>
            <a:endParaRPr lang="fr-CA" sz="1400" b="0" dirty="0">
              <a:latin typeface="+mn-lt"/>
            </a:endParaRPr>
          </a:p>
          <a:p>
            <a:pPr algn="just">
              <a:buFont typeface="Wingdings" panose="05000000000000000000" pitchFamily="2" charset="2"/>
              <a:buChar char="§"/>
            </a:pPr>
            <a:r>
              <a:rPr lang="fr-CA" sz="1400" b="0" dirty="0">
                <a:latin typeface="+mn-lt"/>
              </a:rPr>
              <a:t>En pratique, la très grande majorité des répondants salariés (82%) ont accès à </a:t>
            </a:r>
            <a:r>
              <a:rPr lang="fr-CA" sz="1400" b="0" dirty="0" smtClean="0">
                <a:latin typeface="+mn-lt"/>
              </a:rPr>
              <a:t>des </a:t>
            </a:r>
            <a:r>
              <a:rPr lang="fr-CA" sz="1400" b="0" dirty="0">
                <a:latin typeface="+mn-lt"/>
              </a:rPr>
              <a:t>mesures de conciliation </a:t>
            </a:r>
            <a:r>
              <a:rPr lang="fr-CA" sz="1400" b="0" dirty="0" smtClean="0">
                <a:latin typeface="+mn-lt"/>
              </a:rPr>
              <a:t>famille-travail</a:t>
            </a:r>
            <a:r>
              <a:rPr lang="fr-CA" sz="1400" b="0" dirty="0">
                <a:latin typeface="+mn-lt"/>
              </a:rPr>
              <a:t>, notamment la flexibilité des horaires de travail (49%) ou dans les choix de vacances (44%), une banque d’heures ou temps accumulé (35</a:t>
            </a:r>
            <a:r>
              <a:rPr lang="fr-CA" sz="1400" b="0" dirty="0" smtClean="0">
                <a:latin typeface="+mn-lt"/>
              </a:rPr>
              <a:t>%), et </a:t>
            </a:r>
            <a:r>
              <a:rPr lang="fr-CA" sz="1400" b="0" dirty="0">
                <a:latin typeface="+mn-lt"/>
              </a:rPr>
              <a:t>des congés payés pour responsabilités familiales (35%). Notons que 15% n’ont accès à aucune mesure. Ces mesures peuvent être formelles (40%), informelles (27%), ou une combinaison des deux (30%). </a:t>
            </a:r>
            <a:endParaRPr lang="fr-CA" sz="1400" b="0" dirty="0" smtClean="0">
              <a:latin typeface="+mn-lt"/>
            </a:endParaRPr>
          </a:p>
          <a:p>
            <a:pPr algn="just">
              <a:buFont typeface="Wingdings" panose="05000000000000000000" pitchFamily="2" charset="2"/>
              <a:buChar char="§"/>
            </a:pPr>
            <a:endParaRPr lang="fr-CA" sz="1400" b="0" dirty="0">
              <a:latin typeface="+mn-lt"/>
            </a:endParaRPr>
          </a:p>
          <a:p>
            <a:pPr algn="just">
              <a:buFont typeface="Wingdings" panose="05000000000000000000" pitchFamily="2" charset="2"/>
              <a:buChar char="§"/>
            </a:pPr>
            <a:r>
              <a:rPr lang="fr-CA" sz="1400" b="0" dirty="0">
                <a:latin typeface="+mn-lt"/>
              </a:rPr>
              <a:t>Globalement, les parents salariés interrogés ont pu se prévaloir facilement des mesures auxquelles ils ont droit. Au cours de la dernière année, la flexibilité des horaires (52%) est la mesure qui a été la plus utilisée personnellement par ceux qui ont accès </a:t>
            </a:r>
            <a:r>
              <a:rPr lang="fr-CA" sz="1400" b="0" dirty="0" smtClean="0">
                <a:latin typeface="+mn-lt"/>
              </a:rPr>
              <a:t>à des </a:t>
            </a:r>
            <a:r>
              <a:rPr lang="fr-CA" sz="1400" b="0" dirty="0">
                <a:latin typeface="+mn-lt"/>
              </a:rPr>
              <a:t>mesures de conciliation. Elle est suivie par la flexibilité dans les choix de vacances (42%), les congés payés pour responsabilités familiales (34%), et la banque d’heures ou temps accumulé (33%). Le télétravail (19%), les congés non payés pour responsabilités familiales (11%), la diminution du nombre d’heures travaillées (9%), la semaine comprimée (9%) et les autres mesures (5%) ont marginalement moins été utilisées</a:t>
            </a:r>
            <a:r>
              <a:rPr lang="fr-CA" sz="1400" b="0" dirty="0" smtClean="0">
                <a:latin typeface="+mn-lt"/>
              </a:rPr>
              <a:t>.</a:t>
            </a:r>
          </a:p>
          <a:p>
            <a:pPr marL="0" indent="0" algn="just">
              <a:buNone/>
            </a:pPr>
            <a:endParaRPr lang="fr-CA" sz="1400" b="0" dirty="0">
              <a:latin typeface="+mn-lt"/>
            </a:endParaRP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a:t>
            </a:r>
            <a:r>
              <a:rPr lang="fr-CA" cap="all" dirty="0" smtClean="0">
                <a:solidFill>
                  <a:prstClr val="black"/>
                </a:solidFill>
              </a:rPr>
              <a:t>saillants </a:t>
            </a:r>
            <a:r>
              <a:rPr lang="fr-CA" sz="1800" cap="all" dirty="0" smtClean="0">
                <a:solidFill>
                  <a:prstClr val="black"/>
                </a:solidFill>
              </a:rPr>
              <a:t>(1/3)</a:t>
            </a:r>
            <a:endParaRPr lang="fr-CA" sz="1800" cap="all" dirty="0">
              <a:solidFill>
                <a:prstClr val="black"/>
              </a:solidFill>
            </a:endParaRPr>
          </a:p>
        </p:txBody>
      </p:sp>
    </p:spTree>
    <p:extLst>
      <p:ext uri="{BB962C8B-B14F-4D97-AF65-F5344CB8AC3E}">
        <p14:creationId xmlns:p14="http://schemas.microsoft.com/office/powerpoint/2010/main" val="11575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a:t>
            </a:fld>
            <a:endParaRPr lang="en-US" dirty="0">
              <a:solidFill>
                <a:srgbClr val="B3B3B3"/>
              </a:solidFill>
            </a:endParaRPr>
          </a:p>
        </p:txBody>
      </p:sp>
      <p:sp>
        <p:nvSpPr>
          <p:cNvPr id="15" name="Rectangle 14"/>
          <p:cNvSpPr/>
          <p:nvPr>
            <p:custDataLst>
              <p:tags r:id="rId2"/>
            </p:custDataLst>
          </p:nvPr>
        </p:nvSpPr>
        <p:spPr>
          <a:xfrm flipV="1">
            <a:off x="2257414" y="1963722"/>
            <a:ext cx="242969" cy="423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aphicFrame>
        <p:nvGraphicFramePr>
          <p:cNvPr id="29" name="Tableau 28"/>
          <p:cNvGraphicFramePr>
            <a:graphicFrameLocks noGrp="1"/>
          </p:cNvGraphicFramePr>
          <p:nvPr>
            <p:custDataLst>
              <p:tags r:id="rId3"/>
            </p:custDataLst>
            <p:extLst>
              <p:ext uri="{D42A27DB-BD31-4B8C-83A1-F6EECF244321}">
                <p14:modId xmlns:p14="http://schemas.microsoft.com/office/powerpoint/2010/main" val="882977581"/>
              </p:ext>
            </p:extLst>
          </p:nvPr>
        </p:nvGraphicFramePr>
        <p:xfrm>
          <a:off x="2605523" y="1741104"/>
          <a:ext cx="5587092" cy="3703320"/>
        </p:xfrm>
        <a:graphic>
          <a:graphicData uri="http://schemas.openxmlformats.org/drawingml/2006/table">
            <a:tbl>
              <a:tblPr firstRow="1" bandRow="1">
                <a:tableStyleId>{2D5ABB26-0587-4C30-8999-92F81FD0307C}</a:tableStyleId>
              </a:tblPr>
              <a:tblGrid>
                <a:gridCol w="4825091"/>
                <a:gridCol w="762001"/>
              </a:tblGrid>
              <a:tr h="312015">
                <a:tc>
                  <a:txBody>
                    <a:bodyPr/>
                    <a:lstStyle/>
                    <a:p>
                      <a:pPr>
                        <a:lnSpc>
                          <a:spcPct val="150000"/>
                        </a:lnSpc>
                      </a:pPr>
                      <a:r>
                        <a:rPr lang="fr-CA" sz="1400" b="1" cap="all" noProof="0" dirty="0" smtClean="0">
                          <a:solidFill>
                            <a:schemeClr val="tx1"/>
                          </a:solidFill>
                          <a:latin typeface="+mn-lt"/>
                          <a:cs typeface="Arial" pitchFamily="34" charset="0"/>
                        </a:rPr>
                        <a:t>Contexte et objectifs</a:t>
                      </a:r>
                      <a:endParaRPr lang="fr-CA" sz="1400" b="1" cap="all"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pPr>
                      <a:r>
                        <a:rPr lang="fr-CA" sz="1400" b="1" noProof="0" dirty="0" smtClean="0">
                          <a:solidFill>
                            <a:schemeClr val="tx1"/>
                          </a:solidFill>
                          <a:latin typeface="+mn-lt"/>
                          <a:cs typeface="Arial" pitchFamily="34" charset="0"/>
                        </a:rPr>
                        <a:t>3</a:t>
                      </a:r>
                      <a:endParaRPr lang="fr-CA" sz="1400" b="1"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15">
                <a:tc>
                  <a:txBody>
                    <a:bodyPr/>
                    <a:lstStyle/>
                    <a:p>
                      <a:pPr>
                        <a:lnSpc>
                          <a:spcPct val="150000"/>
                        </a:lnSpc>
                      </a:pPr>
                      <a:r>
                        <a:rPr lang="fr-CA" sz="1400" b="1" cap="all" noProof="0" dirty="0" smtClean="0">
                          <a:solidFill>
                            <a:schemeClr val="tx1"/>
                          </a:solidFill>
                          <a:latin typeface="+mn-lt"/>
                          <a:cs typeface="Arial" pitchFamily="34" charset="0"/>
                        </a:rPr>
                        <a:t>Approche méthodologique</a:t>
                      </a: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pPr>
                      <a:r>
                        <a:rPr lang="fr-CA" sz="1400" b="1" noProof="0" dirty="0" smtClean="0">
                          <a:solidFill>
                            <a:schemeClr val="tx1"/>
                          </a:solidFill>
                          <a:latin typeface="+mn-lt"/>
                          <a:cs typeface="Arial" pitchFamily="34" charset="0"/>
                        </a:rPr>
                        <a:t>5</a:t>
                      </a:r>
                      <a:endParaRPr lang="fr-CA" sz="1400" b="1"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15">
                <a:tc>
                  <a:txBody>
                    <a:bodyPr/>
                    <a:lstStyle/>
                    <a:p>
                      <a:pPr>
                        <a:lnSpc>
                          <a:spcPct val="150000"/>
                        </a:lnSpc>
                      </a:pPr>
                      <a:r>
                        <a:rPr lang="fr-CA" sz="1400" b="1" cap="all" noProof="0" dirty="0" smtClean="0">
                          <a:solidFill>
                            <a:schemeClr val="tx1"/>
                          </a:solidFill>
                          <a:latin typeface="+mn-lt"/>
                          <a:cs typeface="Arial" pitchFamily="34" charset="0"/>
                        </a:rPr>
                        <a:t>Profil des répondants</a:t>
                      </a: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pPr>
                      <a:r>
                        <a:rPr lang="fr-CA" sz="1400" b="1" noProof="0" dirty="0" smtClean="0">
                          <a:solidFill>
                            <a:schemeClr val="tx1"/>
                          </a:solidFill>
                          <a:latin typeface="+mn-lt"/>
                          <a:cs typeface="Arial" pitchFamily="34" charset="0"/>
                        </a:rPr>
                        <a:t>7</a:t>
                      </a:r>
                      <a:endParaRPr lang="fr-CA" sz="1400" b="1"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15">
                <a:tc>
                  <a:txBody>
                    <a:bodyPr/>
                    <a:lstStyle/>
                    <a:p>
                      <a:pPr>
                        <a:lnSpc>
                          <a:spcPct val="150000"/>
                        </a:lnSpc>
                      </a:pPr>
                      <a:r>
                        <a:rPr lang="fr-CA" sz="1400" b="1" cap="all" noProof="0" dirty="0" smtClean="0">
                          <a:solidFill>
                            <a:schemeClr val="tx1"/>
                          </a:solidFill>
                          <a:latin typeface="+mn-lt"/>
                          <a:cs typeface="Arial" pitchFamily="34" charset="0"/>
                        </a:rPr>
                        <a:t>Résultats</a:t>
                      </a:r>
                      <a:r>
                        <a:rPr lang="fr-CA" sz="1400" b="1" cap="all" baseline="0" noProof="0" dirty="0" smtClean="0">
                          <a:solidFill>
                            <a:schemeClr val="tx1"/>
                          </a:solidFill>
                          <a:latin typeface="+mn-lt"/>
                          <a:cs typeface="Arial" pitchFamily="34" charset="0"/>
                        </a:rPr>
                        <a:t> détaillés</a:t>
                      </a:r>
                      <a:endParaRPr lang="fr-CA" sz="1400" b="1" cap="all"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pPr>
                      <a:r>
                        <a:rPr lang="fr-CA" sz="1400" b="1" noProof="0" dirty="0" smtClean="0">
                          <a:solidFill>
                            <a:schemeClr val="tx1"/>
                          </a:solidFill>
                          <a:latin typeface="+mn-lt"/>
                          <a:cs typeface="Arial" pitchFamily="34" charset="0"/>
                        </a:rPr>
                        <a:t>10</a:t>
                      </a:r>
                      <a:endParaRPr lang="fr-CA" sz="1400" b="1"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marL="180975" marR="0" lvl="1" indent="0" algn="l" defTabSz="914400" rtl="0" eaLnBrk="1" fontAlgn="auto" latinLnBrk="0" hangingPunct="1">
                        <a:lnSpc>
                          <a:spcPct val="150000"/>
                        </a:lnSpc>
                        <a:spcBef>
                          <a:spcPts val="0"/>
                        </a:spcBef>
                        <a:spcAft>
                          <a:spcPts val="0"/>
                        </a:spcAft>
                        <a:buClrTx/>
                        <a:buSzTx/>
                        <a:buFontTx/>
                        <a:buNone/>
                        <a:tabLst/>
                        <a:defRPr/>
                      </a:pPr>
                      <a:r>
                        <a:rPr lang="fr-CA" sz="1400" b="0" noProof="0" dirty="0" smtClean="0">
                          <a:solidFill>
                            <a:schemeClr val="tx1"/>
                          </a:solidFill>
                          <a:latin typeface="+mn-lt"/>
                          <a:cs typeface="Arial" pitchFamily="34" charset="0"/>
                        </a:rPr>
                        <a:t>1. </a:t>
                      </a:r>
                      <a:r>
                        <a:rPr lang="fr-CA" sz="1400" noProof="0" dirty="0" smtClean="0"/>
                        <a:t>Le temps consacré à diverses tâches</a:t>
                      </a:r>
                      <a:endParaRPr lang="fr-CA" sz="1400" b="0" noProof="0" dirty="0" smtClean="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pPr>
                      <a:r>
                        <a:rPr lang="fr-CA" sz="1400" b="0" noProof="0" dirty="0" smtClean="0">
                          <a:solidFill>
                            <a:schemeClr val="tx1"/>
                          </a:solidFill>
                          <a:latin typeface="+mn-lt"/>
                          <a:cs typeface="Arial" pitchFamily="34" charset="0"/>
                        </a:rPr>
                        <a:t>11</a:t>
                      </a:r>
                      <a:endParaRPr lang="fr-CA" sz="1400" b="0"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marL="176213" indent="0">
                        <a:lnSpc>
                          <a:spcPct val="150000"/>
                        </a:lnSpc>
                      </a:pPr>
                      <a:r>
                        <a:rPr lang="fr-CA" sz="1400" b="0" kern="1200" dirty="0" smtClean="0">
                          <a:solidFill>
                            <a:schemeClr val="tx1"/>
                          </a:solidFill>
                          <a:latin typeface="+mn-lt"/>
                          <a:ea typeface="+mn-ea"/>
                          <a:cs typeface="Arial" pitchFamily="34" charset="0"/>
                        </a:rPr>
                        <a:t>2. </a:t>
                      </a:r>
                      <a:r>
                        <a:rPr lang="fr-CA" sz="1400" dirty="0" smtClean="0"/>
                        <a:t>La conciliation famille-travail</a:t>
                      </a:r>
                      <a:endParaRPr lang="fr-CA" sz="1400" b="0" kern="1200" dirty="0">
                        <a:solidFill>
                          <a:schemeClr val="tx1"/>
                        </a:solidFill>
                        <a:latin typeface="+mn-lt"/>
                        <a:ea typeface="+mn-ea"/>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pPr>
                      <a:r>
                        <a:rPr lang="fr-CA" sz="1400" b="0" noProof="0" dirty="0" smtClean="0">
                          <a:solidFill>
                            <a:schemeClr val="tx1"/>
                          </a:solidFill>
                          <a:latin typeface="+mn-lt"/>
                          <a:cs typeface="Arial" pitchFamily="34" charset="0"/>
                        </a:rPr>
                        <a:t>18</a:t>
                      </a:r>
                      <a:endParaRPr lang="fr-CA" sz="1400" b="0"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marL="180975" marR="0" lvl="1" indent="0" algn="l" defTabSz="914400" rtl="0" eaLnBrk="1" fontAlgn="auto" latinLnBrk="0" hangingPunct="1">
                        <a:lnSpc>
                          <a:spcPct val="150000"/>
                        </a:lnSpc>
                        <a:spcBef>
                          <a:spcPts val="0"/>
                        </a:spcBef>
                        <a:spcAft>
                          <a:spcPts val="0"/>
                        </a:spcAft>
                        <a:buClrTx/>
                        <a:buSzTx/>
                        <a:buFontTx/>
                        <a:buNone/>
                        <a:tabLst/>
                        <a:defRPr/>
                      </a:pPr>
                      <a:r>
                        <a:rPr lang="en-CA" sz="1400" b="0" noProof="0" dirty="0" smtClean="0">
                          <a:solidFill>
                            <a:schemeClr val="tx1"/>
                          </a:solidFill>
                          <a:latin typeface="+mn-lt"/>
                          <a:cs typeface="Arial" pitchFamily="34" charset="0"/>
                        </a:rPr>
                        <a:t>3. </a:t>
                      </a:r>
                      <a:r>
                        <a:rPr lang="fr-CA" sz="1400" dirty="0" smtClean="0"/>
                        <a:t>Le/la conjoint(e)</a:t>
                      </a:r>
                      <a:endParaRPr lang="en-CA" sz="1400" b="0" noProof="0" dirty="0" smtClean="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pPr>
                      <a:r>
                        <a:rPr lang="fr-CA" sz="1400" b="0" noProof="0" dirty="0" smtClean="0">
                          <a:solidFill>
                            <a:schemeClr val="tx1"/>
                          </a:solidFill>
                          <a:latin typeface="+mn-lt"/>
                          <a:cs typeface="Arial" pitchFamily="34" charset="0"/>
                        </a:rPr>
                        <a:t>43</a:t>
                      </a:r>
                      <a:endParaRPr lang="fr-CA" sz="1400" b="0"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marL="176213" indent="0">
                        <a:lnSpc>
                          <a:spcPct val="150000"/>
                        </a:lnSpc>
                      </a:pPr>
                      <a:r>
                        <a:rPr lang="fr-CA" sz="1400" b="0" kern="1200" dirty="0" smtClean="0">
                          <a:solidFill>
                            <a:schemeClr val="tx1"/>
                          </a:solidFill>
                          <a:latin typeface="+mn-lt"/>
                          <a:ea typeface="+mn-ea"/>
                          <a:cs typeface="Arial" pitchFamily="34" charset="0"/>
                        </a:rPr>
                        <a:t>4. La communauté</a:t>
                      </a:r>
                      <a:endParaRPr lang="fr-CA" sz="1400" b="0" kern="1200" dirty="0">
                        <a:solidFill>
                          <a:schemeClr val="tx1"/>
                        </a:solidFill>
                        <a:latin typeface="+mn-lt"/>
                        <a:ea typeface="+mn-ea"/>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50000"/>
                        </a:lnSpc>
                      </a:pPr>
                      <a:r>
                        <a:rPr lang="fr-CA" sz="1400" b="0" noProof="0" dirty="0" smtClean="0">
                          <a:solidFill>
                            <a:schemeClr val="tx1"/>
                          </a:solidFill>
                          <a:latin typeface="+mn-lt"/>
                          <a:cs typeface="Arial" pitchFamily="34" charset="0"/>
                        </a:rPr>
                        <a:t>52</a:t>
                      </a:r>
                      <a:endParaRPr lang="fr-CA" sz="1400" b="0"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15">
                <a:tc>
                  <a:txBody>
                    <a:bodyPr/>
                    <a:lstStyle/>
                    <a:p>
                      <a:pPr>
                        <a:lnSpc>
                          <a:spcPct val="150000"/>
                        </a:lnSpc>
                      </a:pPr>
                      <a:r>
                        <a:rPr lang="fr-CA" sz="1400" b="1" cap="all" baseline="0" noProof="0" dirty="0" smtClean="0">
                          <a:solidFill>
                            <a:schemeClr val="tx1"/>
                          </a:solidFill>
                          <a:latin typeface="+mn-lt"/>
                          <a:cs typeface="Arial" pitchFamily="34" charset="0"/>
                        </a:rPr>
                        <a:t>équipe</a:t>
                      </a:r>
                      <a:endParaRPr lang="fr-CA" sz="1400" b="1" cap="all" baseline="0"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pPr>
                      <a:r>
                        <a:rPr lang="fr-CA" sz="1400" b="1" noProof="0" dirty="0" smtClean="0">
                          <a:solidFill>
                            <a:schemeClr val="tx1"/>
                          </a:solidFill>
                          <a:latin typeface="+mn-lt"/>
                          <a:cs typeface="Arial" pitchFamily="34" charset="0"/>
                        </a:rPr>
                        <a:t>59</a:t>
                      </a:r>
                      <a:endParaRPr lang="fr-CA" sz="1400" b="1" noProof="0" dirty="0">
                        <a:solidFill>
                          <a:schemeClr val="tx1"/>
                        </a:solidFill>
                        <a:latin typeface="+mn-lt"/>
                        <a:cs typeface="Arial" pitchFamily="34" charset="0"/>
                      </a:endParaRPr>
                    </a:p>
                  </a:txBody>
                  <a:tcPr marL="0" marR="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 name="Rectangle 29"/>
          <p:cNvSpPr/>
          <p:nvPr>
            <p:custDataLst>
              <p:tags r:id="rId4"/>
            </p:custDataLst>
          </p:nvPr>
        </p:nvSpPr>
        <p:spPr>
          <a:xfrm flipV="1">
            <a:off x="2257414" y="2360597"/>
            <a:ext cx="242969" cy="423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1" name="Rectangle 30"/>
          <p:cNvSpPr/>
          <p:nvPr>
            <p:custDataLst>
              <p:tags r:id="rId5"/>
            </p:custDataLst>
          </p:nvPr>
        </p:nvSpPr>
        <p:spPr>
          <a:xfrm flipV="1">
            <a:off x="2257414" y="2773347"/>
            <a:ext cx="242969" cy="423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p:custDataLst>
              <p:tags r:id="rId6"/>
            </p:custDataLst>
          </p:nvPr>
        </p:nvSpPr>
        <p:spPr>
          <a:xfrm flipV="1">
            <a:off x="2257414" y="3176572"/>
            <a:ext cx="242969" cy="423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3" name="Rectangle 32"/>
          <p:cNvSpPr/>
          <p:nvPr>
            <p:custDataLst>
              <p:tags r:id="rId7"/>
            </p:custDataLst>
          </p:nvPr>
        </p:nvSpPr>
        <p:spPr>
          <a:xfrm flipV="1">
            <a:off x="2257414" y="5235523"/>
            <a:ext cx="242969" cy="423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Espace réservé pour une image  15"/>
          <p:cNvPicPr>
            <a:picLocks noChangeAspect="1"/>
          </p:cNvPicPr>
          <p:nvPr>
            <p:custDataLst>
              <p:tags r:id="rId8"/>
            </p:custDataLst>
          </p:nvPr>
        </p:nvPicPr>
        <p:blipFill rotWithShape="1">
          <a:blip r:embed="rId10" cstate="print">
            <a:extLst>
              <a:ext uri="{28A0092B-C50C-407E-A947-70E740481C1C}">
                <a14:useLocalDpi xmlns:a14="http://schemas.microsoft.com/office/drawing/2010/main" val="0"/>
              </a:ext>
            </a:extLst>
          </a:blip>
          <a:srcRect l="-92" r="83083"/>
          <a:stretch/>
        </p:blipFill>
        <p:spPr>
          <a:xfrm>
            <a:off x="-17756" y="100687"/>
            <a:ext cx="1722268" cy="6757313"/>
          </a:xfrm>
          <a:prstGeom prst="rect">
            <a:avLst/>
          </a:prstGeom>
        </p:spPr>
      </p:pic>
    </p:spTree>
    <p:extLst>
      <p:ext uri="{BB962C8B-B14F-4D97-AF65-F5344CB8AC3E}">
        <p14:creationId xmlns:p14="http://schemas.microsoft.com/office/powerpoint/2010/main" val="6566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20</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400" dirty="0" smtClean="0">
                <a:solidFill>
                  <a:srgbClr val="1F6394"/>
                </a:solidFill>
                <a:latin typeface="+mj-lt"/>
              </a:rPr>
              <a:t>Situations </a:t>
            </a:r>
            <a:r>
              <a:rPr lang="fr-CA" sz="1400" dirty="0">
                <a:solidFill>
                  <a:srgbClr val="1F6394"/>
                </a:solidFill>
                <a:latin typeface="+mj-lt"/>
              </a:rPr>
              <a:t>vécues au travail en raison des obligations </a:t>
            </a:r>
            <a:r>
              <a:rPr lang="fr-CA" sz="1400" dirty="0" smtClean="0">
                <a:solidFill>
                  <a:srgbClr val="1F6394"/>
                </a:solidFill>
                <a:latin typeface="+mj-lt"/>
              </a:rPr>
              <a:t>familiales</a:t>
            </a:r>
          </a:p>
          <a:p>
            <a:pPr marL="0" indent="0" algn="just">
              <a:buNone/>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Dans l’ensemble, près de 4 parents salariés sondés sur 10 (43%) disent demander des aménagements au travail en raison de leurs responsabilités familiales quelques fois par année. </a:t>
            </a:r>
            <a:endParaRPr lang="fr-CA" sz="1400" b="0" dirty="0" smtClean="0">
              <a:solidFill>
                <a:prstClr val="black"/>
              </a:solidFill>
              <a:latin typeface="+mj-lt"/>
            </a:endParaRPr>
          </a:p>
          <a:p>
            <a:pPr algn="just">
              <a:buFont typeface="Wingdings" panose="05000000000000000000" pitchFamily="2" charset="2"/>
              <a:buChar char="§"/>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Près de 4 parents </a:t>
            </a:r>
            <a:r>
              <a:rPr lang="fr-CA" sz="1400" b="0" dirty="0" smtClean="0">
                <a:solidFill>
                  <a:prstClr val="black"/>
                </a:solidFill>
                <a:latin typeface="+mj-lt"/>
              </a:rPr>
              <a:t>salariés interrogés </a:t>
            </a:r>
            <a:r>
              <a:rPr lang="fr-CA" sz="1400" b="0" dirty="0">
                <a:solidFill>
                  <a:prstClr val="black"/>
                </a:solidFill>
                <a:latin typeface="+mj-lt"/>
              </a:rPr>
              <a:t>sur 10 (42%) ont déjà utilisé les congés de leur banque de vacances annuelles en raison d'une obligation familiale. Un peu plus du </a:t>
            </a:r>
            <a:r>
              <a:rPr lang="fr-CA" sz="1400" b="0" dirty="0" smtClean="0">
                <a:solidFill>
                  <a:prstClr val="black"/>
                </a:solidFill>
                <a:latin typeface="+mj-lt"/>
              </a:rPr>
              <a:t>tiers (</a:t>
            </a:r>
            <a:r>
              <a:rPr lang="fr-CA" sz="1400" b="0" dirty="0">
                <a:solidFill>
                  <a:prstClr val="black"/>
                </a:solidFill>
                <a:latin typeface="+mj-lt"/>
              </a:rPr>
              <a:t>35</a:t>
            </a:r>
            <a:r>
              <a:rPr lang="fr-CA" sz="1400" b="0" dirty="0" smtClean="0">
                <a:solidFill>
                  <a:prstClr val="black"/>
                </a:solidFill>
                <a:latin typeface="+mj-lt"/>
              </a:rPr>
              <a:t>%) a </a:t>
            </a:r>
            <a:r>
              <a:rPr lang="fr-CA" sz="1400" b="0" dirty="0">
                <a:solidFill>
                  <a:prstClr val="black"/>
                </a:solidFill>
                <a:latin typeface="+mj-lt"/>
              </a:rPr>
              <a:t>déjà dû prendre un congé non rémunéré en raison d'une obligation </a:t>
            </a:r>
            <a:r>
              <a:rPr lang="fr-CA" sz="1400" b="0" dirty="0" smtClean="0">
                <a:solidFill>
                  <a:prstClr val="black"/>
                </a:solidFill>
                <a:latin typeface="+mj-lt"/>
              </a:rPr>
              <a:t>familiale. </a:t>
            </a:r>
            <a:r>
              <a:rPr lang="fr-CA" sz="1400" b="0" dirty="0">
                <a:solidFill>
                  <a:prstClr val="black"/>
                </a:solidFill>
                <a:latin typeface="+mj-lt"/>
              </a:rPr>
              <a:t>Le quart (25%) indiquent avoir déjà manqué à une obligation familiale en raison de l'impossibilité de concilier cette obligation avec leurs responsabilités professionnelles. Dans une moindre mesure, une minorité de parents sondés a déjà reçu des commentaires négatifs de la part d'un supérieur (15%) ou une sanction disciplinaire formelle (5%) en raison d'une absence ou d'un retard lié à une obligation familiale.</a:t>
            </a:r>
          </a:p>
          <a:p>
            <a:pPr algn="just"/>
            <a:endParaRPr lang="fr-CA" sz="1400" b="0" dirty="0">
              <a:solidFill>
                <a:prstClr val="black"/>
              </a:solidFill>
              <a:latin typeface="+mj-lt"/>
            </a:endParaRPr>
          </a:p>
          <a:p>
            <a:pPr marL="0" indent="0" algn="just">
              <a:buNone/>
            </a:pPr>
            <a:r>
              <a:rPr lang="fr-CA" sz="1400" dirty="0">
                <a:solidFill>
                  <a:srgbClr val="1F6394"/>
                </a:solidFill>
                <a:latin typeface="+mj-lt"/>
              </a:rPr>
              <a:t>Une relation ambiguë avec la </a:t>
            </a:r>
            <a:r>
              <a:rPr lang="fr-CA" sz="1400" dirty="0" smtClean="0">
                <a:solidFill>
                  <a:srgbClr val="1F6394"/>
                </a:solidFill>
                <a:latin typeface="+mj-lt"/>
              </a:rPr>
              <a:t>conciliation</a:t>
            </a:r>
          </a:p>
          <a:p>
            <a:pPr marL="0" indent="0" algn="just">
              <a:buNone/>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La moitié des répondants (48%) indiquent qu’il leur arrive de faire des tâches professionnelles en dehors de leur horaire de travail habituel chaque semaine ou plusieurs fois par mois</a:t>
            </a:r>
            <a:r>
              <a:rPr lang="fr-CA" sz="1400" b="0" dirty="0" smtClean="0">
                <a:solidFill>
                  <a:prstClr val="black"/>
                </a:solidFill>
                <a:latin typeface="+mj-lt"/>
              </a:rPr>
              <a:t>.</a:t>
            </a:r>
          </a:p>
          <a:p>
            <a:pPr algn="just">
              <a:buFont typeface="Wingdings" panose="05000000000000000000" pitchFamily="2" charset="2"/>
              <a:buChar char="§"/>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Bien que la moitié des parents sondés (56%) affirment qu’il est facile pour eux de concilier famille et travail la plupart du temps, 62% considèrent tout de même qu’il s’agit d’une source importante de stress. </a:t>
            </a:r>
            <a:endParaRPr lang="fr-CA" sz="1400" b="0" dirty="0" smtClean="0">
              <a:solidFill>
                <a:prstClr val="black"/>
              </a:solidFill>
              <a:latin typeface="+mj-lt"/>
            </a:endParaRP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a:t>
            </a:r>
            <a:r>
              <a:rPr lang="fr-CA" cap="all" dirty="0" smtClean="0">
                <a:solidFill>
                  <a:prstClr val="black"/>
                </a:solidFill>
              </a:rPr>
              <a:t>saillants </a:t>
            </a:r>
            <a:r>
              <a:rPr lang="fr-CA" sz="1800" cap="all" dirty="0" smtClean="0">
                <a:solidFill>
                  <a:prstClr val="black"/>
                </a:solidFill>
              </a:rPr>
              <a:t>(2/3)</a:t>
            </a:r>
            <a:endParaRPr lang="fr-CA" sz="1800" cap="all" dirty="0">
              <a:solidFill>
                <a:prstClr val="black"/>
              </a:solidFill>
            </a:endParaRPr>
          </a:p>
        </p:txBody>
      </p:sp>
    </p:spTree>
    <p:extLst>
      <p:ext uri="{BB962C8B-B14F-4D97-AF65-F5344CB8AC3E}">
        <p14:creationId xmlns:p14="http://schemas.microsoft.com/office/powerpoint/2010/main" val="6523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21</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fr-CA" sz="1400" b="0" dirty="0" smtClean="0">
                <a:solidFill>
                  <a:prstClr val="black"/>
                </a:solidFill>
                <a:latin typeface="+mj-lt"/>
              </a:rPr>
              <a:t>Près </a:t>
            </a:r>
            <a:r>
              <a:rPr lang="fr-CA" sz="1400" b="0" dirty="0">
                <a:solidFill>
                  <a:prstClr val="black"/>
                </a:solidFill>
                <a:latin typeface="+mj-lt"/>
              </a:rPr>
              <a:t>de quatre parents sondés sur 10 (37%) seraient prêts à accepter une réduction de salaire en échange de meilleures mesures de conciliation. Dans la même idée, plus de la moitié (55%) seraient prêts à changer d’emploi si de meilleures mesures de conciliation leur étaient offertes. </a:t>
            </a:r>
            <a:endParaRPr lang="fr-CA" sz="1400" b="0" dirty="0" smtClean="0">
              <a:solidFill>
                <a:prstClr val="black"/>
              </a:solidFill>
              <a:latin typeface="+mj-lt"/>
            </a:endParaRPr>
          </a:p>
          <a:p>
            <a:pPr algn="just">
              <a:buFont typeface="Wingdings" panose="05000000000000000000" pitchFamily="2" charset="2"/>
              <a:buChar char="§"/>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Pour les répondants, les principaux effets positifs de l’accès à des mesures de conciliation famille-travail sont une amélioration de la satisfaction ou de la motivation au travail (51%) et la diminution du niveau de stress (48%). Les abus de la part de certains employés (35%) et l’augmentation de la charge de travail (29%) sont les deux principaux effets négatifs avancés</a:t>
            </a:r>
            <a:r>
              <a:rPr lang="fr-CA" sz="1400" b="0" dirty="0" smtClean="0">
                <a:solidFill>
                  <a:prstClr val="black"/>
                </a:solidFill>
                <a:latin typeface="+mj-lt"/>
              </a:rPr>
              <a:t>.</a:t>
            </a:r>
          </a:p>
          <a:p>
            <a:pPr algn="just">
              <a:buFont typeface="Wingdings" panose="05000000000000000000" pitchFamily="2" charset="2"/>
              <a:buChar char="§"/>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Même si plus du tiers </a:t>
            </a:r>
            <a:r>
              <a:rPr lang="fr-CA" sz="1400" b="0" dirty="0" smtClean="0">
                <a:solidFill>
                  <a:prstClr val="black"/>
                </a:solidFill>
                <a:latin typeface="+mj-lt"/>
              </a:rPr>
              <a:t>des parents </a:t>
            </a:r>
            <a:r>
              <a:rPr lang="fr-CA" sz="1400" b="0" dirty="0">
                <a:solidFill>
                  <a:prstClr val="black"/>
                </a:solidFill>
                <a:latin typeface="+mj-lt"/>
              </a:rPr>
              <a:t>interrogés (36%) déclarent qu’une amélioration des mesures de conciliation famille-travail aurait peu d’impact sur leur vie de famille, 16% mentionnent toutefois une diminution du stress et de la pression, et 15% y voient une façon d’obtenir plus de temps en famille. Ce dernier point est d’ailleurs la préoccupation principale de la majorité des répondants (60</a:t>
            </a:r>
            <a:r>
              <a:rPr lang="fr-CA" sz="1400" b="0" dirty="0" smtClean="0">
                <a:solidFill>
                  <a:prstClr val="black"/>
                </a:solidFill>
                <a:latin typeface="+mj-lt"/>
              </a:rPr>
              <a:t>%).</a:t>
            </a:r>
          </a:p>
          <a:p>
            <a:pPr algn="just">
              <a:buFont typeface="Wingdings" panose="05000000000000000000" pitchFamily="2" charset="2"/>
              <a:buChar char="§"/>
            </a:pPr>
            <a:endParaRPr lang="fr-CA" sz="1400" b="0" dirty="0">
              <a:solidFill>
                <a:prstClr val="black"/>
              </a:solidFill>
              <a:latin typeface="+mj-lt"/>
            </a:endParaRPr>
          </a:p>
          <a:p>
            <a:pPr algn="just">
              <a:buFont typeface="Wingdings" panose="05000000000000000000" pitchFamily="2" charset="2"/>
              <a:buChar char="§"/>
            </a:pPr>
            <a:r>
              <a:rPr lang="fr-CA" sz="1400" b="0" dirty="0">
                <a:solidFill>
                  <a:prstClr val="black"/>
                </a:solidFill>
                <a:latin typeface="+mj-lt"/>
              </a:rPr>
              <a:t>Dans l’ensemble, la conciliation n’est pas perçue comme une nuisance à l’avancement de la carrière (62%) ou aux relations avec les collègues (75%). </a:t>
            </a: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a:t>
            </a:r>
            <a:r>
              <a:rPr lang="fr-CA" cap="all" dirty="0" smtClean="0">
                <a:solidFill>
                  <a:prstClr val="black"/>
                </a:solidFill>
              </a:rPr>
              <a:t>saillants </a:t>
            </a:r>
            <a:r>
              <a:rPr lang="fr-CA" sz="1800" cap="all" dirty="0" smtClean="0">
                <a:solidFill>
                  <a:prstClr val="black"/>
                </a:solidFill>
              </a:rPr>
              <a:t>(3/3)</a:t>
            </a:r>
            <a:endParaRPr lang="fr-CA" sz="1800" cap="all" dirty="0">
              <a:solidFill>
                <a:prstClr val="black"/>
              </a:solidFill>
            </a:endParaRPr>
          </a:p>
        </p:txBody>
      </p:sp>
    </p:spTree>
    <p:extLst>
      <p:ext uri="{BB962C8B-B14F-4D97-AF65-F5344CB8AC3E}">
        <p14:creationId xmlns:p14="http://schemas.microsoft.com/office/powerpoint/2010/main" val="24500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22</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Q19</a:t>
            </a:r>
            <a:r>
              <a:rPr lang="fr-CA" sz="1100" dirty="0">
                <a:solidFill>
                  <a:srgbClr val="000000"/>
                </a:solidFill>
                <a:latin typeface="Calibri"/>
                <a:cs typeface="Calibri" panose="020F0502020204030204" pitchFamily="34" charset="0"/>
              </a:rPr>
              <a:t>. À votre connaissance, l’entreprise pour laquelle vous travaillez a-t-elle déjà évalué les besoins de conciliation </a:t>
            </a:r>
            <a:r>
              <a:rPr lang="fr-CA" sz="1100" dirty="0" smtClean="0">
                <a:solidFill>
                  <a:srgbClr val="000000"/>
                </a:solidFill>
                <a:latin typeface="Calibri"/>
                <a:cs typeface="Calibri" panose="020F0502020204030204" pitchFamily="34" charset="0"/>
              </a:rPr>
              <a:t>famille-travail </a:t>
            </a:r>
            <a:r>
              <a:rPr lang="fr-CA" sz="1100" dirty="0">
                <a:solidFill>
                  <a:srgbClr val="000000"/>
                </a:solidFill>
                <a:latin typeface="Calibri"/>
                <a:cs typeface="Calibri" panose="020F0502020204030204" pitchFamily="34" charset="0"/>
              </a:rPr>
              <a:t>des employés afin de faciliter l’exercice de leurs responsabilités familiales et professionnelles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Tous les répondants, sauf les travailleurs autonomes (n=2 786)</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Évaluation des besoins de conciliation famille-travail par les entreprises</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2163680279"/>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670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23</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Q18</a:t>
            </a:r>
            <a:r>
              <a:rPr lang="fr-CA" sz="1100" dirty="0">
                <a:solidFill>
                  <a:srgbClr val="000000"/>
                </a:solidFill>
                <a:latin typeface="Calibri"/>
                <a:cs typeface="Calibri" panose="020F0502020204030204" pitchFamily="34" charset="0"/>
              </a:rPr>
              <a:t>. De façon générale, diriez-vous que l’entreprise pour laquelle vous travaillez se montre flexible ou non en ce qui concerne la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Tous les répondants, sauf les travailleurs autonomes (n=2 786)</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Flexibilité des entreprises en ce qui concerne la conciliation famille-travail</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1268537508"/>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 7"/>
          <p:cNvGrpSpPr/>
          <p:nvPr>
            <p:custDataLst>
              <p:tags r:id="rId5"/>
            </p:custDataLst>
          </p:nvPr>
        </p:nvGrpSpPr>
        <p:grpSpPr>
          <a:xfrm>
            <a:off x="603250" y="2852936"/>
            <a:ext cx="3176662" cy="3077965"/>
            <a:chOff x="603250" y="2929135"/>
            <a:chExt cx="3176662" cy="3077965"/>
          </a:xfrm>
        </p:grpSpPr>
        <p:sp>
          <p:nvSpPr>
            <p:cNvPr id="9" name="Rectangle à coins arrondis 8"/>
            <p:cNvSpPr/>
            <p:nvPr/>
          </p:nvSpPr>
          <p:spPr>
            <a:xfrm>
              <a:off x="603250" y="2929135"/>
              <a:ext cx="3176662" cy="3077965"/>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10" name="Rectangle à coins arrondis 9"/>
            <p:cNvSpPr/>
            <p:nvPr/>
          </p:nvSpPr>
          <p:spPr>
            <a:xfrm>
              <a:off x="603250" y="2929135"/>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FLEXIBLE : 67%</a:t>
              </a:r>
              <a:endParaRPr lang="fr-CA" sz="1400" b="1" dirty="0">
                <a:solidFill>
                  <a:prstClr val="white"/>
                </a:solidFill>
              </a:endParaRPr>
            </a:p>
          </p:txBody>
        </p:sp>
      </p:grpSp>
      <p:grpSp>
        <p:nvGrpSpPr>
          <p:cNvPr id="11" name="Groupe 10"/>
          <p:cNvGrpSpPr/>
          <p:nvPr>
            <p:custDataLst>
              <p:tags r:id="rId6"/>
            </p:custDataLst>
          </p:nvPr>
        </p:nvGrpSpPr>
        <p:grpSpPr>
          <a:xfrm>
            <a:off x="3995936" y="3789040"/>
            <a:ext cx="2664296" cy="320040"/>
            <a:chOff x="5186928" y="3939540"/>
            <a:chExt cx="2664296" cy="320040"/>
          </a:xfrm>
        </p:grpSpPr>
        <p:cxnSp>
          <p:nvCxnSpPr>
            <p:cNvPr id="13" name="Connecteur droit avec flèche 12"/>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à coins arrondis 13"/>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PAS FLEXIBLE </a:t>
              </a:r>
              <a:r>
                <a:rPr lang="fr-CA" sz="1400" b="1" dirty="0">
                  <a:solidFill>
                    <a:prstClr val="white"/>
                  </a:solidFill>
                </a:rPr>
                <a:t>: </a:t>
              </a:r>
              <a:r>
                <a:rPr lang="fr-CA" sz="1400" b="1" dirty="0" smtClean="0">
                  <a:solidFill>
                    <a:prstClr val="white"/>
                  </a:solidFill>
                </a:rPr>
                <a:t>30%</a:t>
              </a:r>
              <a:endParaRPr lang="fr-CA" sz="1400" b="1" dirty="0">
                <a:solidFill>
                  <a:prstClr val="white"/>
                </a:solidFill>
              </a:endParaRPr>
            </a:p>
          </p:txBody>
        </p:sp>
      </p:grpSp>
    </p:spTree>
    <p:extLst>
      <p:ext uri="{BB962C8B-B14F-4D97-AF65-F5344CB8AC3E}">
        <p14:creationId xmlns:p14="http://schemas.microsoft.com/office/powerpoint/2010/main" val="26019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custDataLst>
              <p:tags r:id="rId1"/>
            </p:custDataLst>
            <p:extLst>
              <p:ext uri="{D42A27DB-BD31-4B8C-83A1-F6EECF244321}">
                <p14:modId xmlns:p14="http://schemas.microsoft.com/office/powerpoint/2010/main" val="3355914226"/>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24</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Q13</a:t>
            </a:r>
            <a:r>
              <a:rPr lang="fr-CA" sz="1100" dirty="0">
                <a:solidFill>
                  <a:srgbClr val="000000"/>
                </a:solidFill>
                <a:latin typeface="Calibri"/>
                <a:cs typeface="Calibri" panose="020F0502020204030204" pitchFamily="34" charset="0"/>
              </a:rPr>
              <a:t>. À votre connaissance, existe-t-il des mesures dans votre milieu de travail pour vous permettre de concilier vos responsabilités familiales avec votre travail (par exemple : modifier l’horaire, reprendre du temps à un autre moment, travailler de la maison, prendre un congé exceptionnel, etc.)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sauf les travailleurs autonomes (n=2 786)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Notoriété des mesures dans le milieu de travail pour la conciliation famille et travail</a:t>
            </a:r>
            <a:endParaRPr lang="fr-CA" sz="1800" cap="all" dirty="0" smtClean="0">
              <a:solidFill>
                <a:prstClr val="black"/>
              </a:solidFill>
            </a:endParaRPr>
          </a:p>
        </p:txBody>
      </p:sp>
      <p:sp>
        <p:nvSpPr>
          <p:cNvPr id="8" name="Rectangle à coins arrondis 7"/>
          <p:cNvSpPr/>
          <p:nvPr>
            <p:custDataLst>
              <p:tags r:id="rId5"/>
            </p:custDataLst>
          </p:nvPr>
        </p:nvSpPr>
        <p:spPr>
          <a:xfrm>
            <a:off x="1196487" y="3284984"/>
            <a:ext cx="2511417" cy="504056"/>
          </a:xfrm>
          <a:prstGeom prst="wedgeRoundRectCallout">
            <a:avLst>
              <a:gd name="adj1" fmla="val -22560"/>
              <a:gd name="adj2" fmla="val 70962"/>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résidents de la région de Québec (69%)</a:t>
            </a:r>
          </a:p>
        </p:txBody>
      </p:sp>
    </p:spTree>
    <p:extLst>
      <p:ext uri="{BB962C8B-B14F-4D97-AF65-F5344CB8AC3E}">
        <p14:creationId xmlns:p14="http://schemas.microsoft.com/office/powerpoint/2010/main" val="297701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1194913135"/>
              </p:ext>
            </p:extLst>
          </p:nvPr>
        </p:nvGraphicFramePr>
        <p:xfrm>
          <a:off x="511175" y="1677988"/>
          <a:ext cx="7229475" cy="3695700"/>
        </p:xfrm>
        <a:graphic>
          <a:graphicData uri="http://schemas.openxmlformats.org/presentationml/2006/ole">
            <mc:AlternateContent xmlns:mc="http://schemas.openxmlformats.org/markup-compatibility/2006">
              <mc:Choice xmlns:v="urn:schemas-microsoft-com:vml" Requires="v">
                <p:oleObj spid="_x0000_s27772" name="Feuille de calcul" r:id="rId9" imgW="7229319" imgH="3695643" progId="Excel.Sheet.12">
                  <p:embed/>
                </p:oleObj>
              </mc:Choice>
              <mc:Fallback>
                <p:oleObj name="Feuille de calcul" r:id="rId9" imgW="7229319" imgH="3695643" progId="Excel.Sheet.12">
                  <p:embed/>
                  <p:pic>
                    <p:nvPicPr>
                      <p:cNvPr id="0" name=""/>
                      <p:cNvPicPr>
                        <a:picLocks noChangeAspect="1" noChangeArrowheads="1"/>
                      </p:cNvPicPr>
                      <p:nvPr/>
                    </p:nvPicPr>
                    <p:blipFill>
                      <a:blip r:embed="rId10"/>
                      <a:srcRect/>
                      <a:stretch>
                        <a:fillRect/>
                      </a:stretch>
                    </p:blipFill>
                    <p:spPr bwMode="auto">
                      <a:xfrm>
                        <a:off x="511175" y="1677988"/>
                        <a:ext cx="72294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25</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Q14</a:t>
            </a:r>
            <a:r>
              <a:rPr lang="fr-CA" sz="1100" dirty="0">
                <a:solidFill>
                  <a:srgbClr val="000000"/>
                </a:solidFill>
                <a:latin typeface="Calibri"/>
                <a:cs typeface="Calibri" panose="020F0502020204030204" pitchFamily="34" charset="0"/>
              </a:rPr>
              <a:t>. Plus précisément, avez-vous accès aux mesures de conciliation famille-travail suivantes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a:solidFill>
                  <a:srgbClr val="000000"/>
                </a:solidFill>
                <a:latin typeface="Calibri"/>
                <a:cs typeface="Calibri" panose="020F0502020204030204" pitchFamily="34" charset="0"/>
              </a:rPr>
              <a:t>PLUSIEURS MENTIONS POSSIBLES</a:t>
            </a:r>
            <a:r>
              <a:rPr lang="en-CA" sz="1100" b="0" dirty="0" smtClean="0">
                <a:solidFill>
                  <a:srgbClr val="000000"/>
                </a:solidFill>
                <a:latin typeface="Calibri"/>
                <a:cs typeface="Calibri" panose="020F0502020204030204" pitchFamily="34" charset="0"/>
              </a:rPr>
              <a:t>*</a:t>
            </a:r>
            <a:endParaRPr lang="fr-CA" sz="1100" dirty="0" smtClean="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Tous les répondants, sauf les travailleurs autonomes (n=2 786)</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5"/>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Mesures de conciliation famille-travail accessibles aux répondants</a:t>
            </a:r>
            <a:endParaRPr lang="fr-CA" sz="1800" cap="all" dirty="0" smtClean="0">
              <a:solidFill>
                <a:prstClr val="black"/>
              </a:solidFill>
            </a:endParaRPr>
          </a:p>
        </p:txBody>
      </p:sp>
      <p:sp>
        <p:nvSpPr>
          <p:cNvPr id="5" name="ZoneTexte 4"/>
          <p:cNvSpPr txBox="1"/>
          <p:nvPr>
            <p:custDataLst>
              <p:tags r:id="rId6"/>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Tree>
    <p:extLst>
      <p:ext uri="{BB962C8B-B14F-4D97-AF65-F5344CB8AC3E}">
        <p14:creationId xmlns:p14="http://schemas.microsoft.com/office/powerpoint/2010/main" val="168335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custDataLst>
              <p:tags r:id="rId1"/>
            </p:custDataLst>
            <p:extLst>
              <p:ext uri="{D42A27DB-BD31-4B8C-83A1-F6EECF244321}">
                <p14:modId xmlns:p14="http://schemas.microsoft.com/office/powerpoint/2010/main" val="2829882839"/>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26</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Q15</a:t>
            </a:r>
            <a:r>
              <a:rPr lang="fr-CA" sz="1100" dirty="0">
                <a:solidFill>
                  <a:srgbClr val="000000"/>
                </a:solidFill>
                <a:latin typeface="Calibri"/>
                <a:cs typeface="Calibri" panose="020F0502020204030204" pitchFamily="34" charset="0"/>
              </a:rPr>
              <a:t>. S’agit-il de mesures formelles (c’est-à-dire clairement définies et écrites, diffusées à tout le personnel) ou informelles (c’est-à-dire selon la situation, accommodement au cas par cas)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Les </a:t>
            </a:r>
            <a:r>
              <a:rPr lang="fr-CA" sz="1100" b="0" dirty="0" smtClean="0">
                <a:solidFill>
                  <a:srgbClr val="000000"/>
                </a:solidFill>
                <a:latin typeface="Calibri"/>
                <a:cs typeface="Calibri" panose="020F0502020204030204" pitchFamily="34" charset="0"/>
              </a:rPr>
              <a:t>répondants qui ont accès à des mesures de conciliation (n=2 285)</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Niveau de formalité des Mesures </a:t>
            </a:r>
            <a:r>
              <a:rPr lang="fr-CA" sz="2200" cap="all" dirty="0">
                <a:solidFill>
                  <a:prstClr val="black"/>
                </a:solidFill>
              </a:rPr>
              <a:t>de conciliation famille-travail accessibles aux répondants</a:t>
            </a:r>
            <a:endParaRPr lang="fr-CA" sz="1800" cap="all" dirty="0">
              <a:solidFill>
                <a:prstClr val="black"/>
              </a:solidFill>
            </a:endParaRPr>
          </a:p>
        </p:txBody>
      </p:sp>
    </p:spTree>
    <p:extLst>
      <p:ext uri="{BB962C8B-B14F-4D97-AF65-F5344CB8AC3E}">
        <p14:creationId xmlns:p14="http://schemas.microsoft.com/office/powerpoint/2010/main" val="14043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27</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Q17</a:t>
            </a:r>
            <a:r>
              <a:rPr lang="fr-CA" sz="1100" dirty="0">
                <a:solidFill>
                  <a:srgbClr val="000000"/>
                </a:solidFill>
                <a:latin typeface="Calibri"/>
                <a:cs typeface="Calibri" panose="020F0502020204030204" pitchFamily="34" charset="0"/>
              </a:rPr>
              <a:t>. De façon générale, avez-vous la possibilité de vous prévaloir de ces mesures de conciliation </a:t>
            </a:r>
            <a:r>
              <a:rPr lang="fr-CA" sz="1100" dirty="0" smtClean="0">
                <a:solidFill>
                  <a:srgbClr val="000000"/>
                </a:solidFill>
                <a:latin typeface="Calibri"/>
                <a:cs typeface="Calibri" panose="020F0502020204030204" pitchFamily="34" charset="0"/>
              </a:rPr>
              <a:t>famille-travail </a:t>
            </a:r>
            <a:r>
              <a:rPr lang="fr-CA" sz="1100" dirty="0">
                <a:solidFill>
                  <a:srgbClr val="000000"/>
                </a:solidFill>
                <a:latin typeface="Calibri"/>
                <a:cs typeface="Calibri" panose="020F0502020204030204" pitchFamily="34" charset="0"/>
              </a:rPr>
              <a:t>plutôt facilement ou plutôt difficilement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Les répondants qui ont accès à des mesures de </a:t>
            </a:r>
            <a:r>
              <a:rPr lang="fr-CA" sz="1100" b="0" dirty="0" smtClean="0">
                <a:solidFill>
                  <a:srgbClr val="000000"/>
                </a:solidFill>
                <a:latin typeface="Calibri"/>
                <a:cs typeface="Calibri" panose="020F0502020204030204" pitchFamily="34" charset="0"/>
              </a:rPr>
              <a:t>conciliation</a:t>
            </a: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Facilité à se prévaloir des mesures de conciliation famille-travail </a:t>
            </a:r>
            <a:endParaRPr lang="fr-CA" sz="1800" cap="all" dirty="0" smtClean="0">
              <a:solidFill>
                <a:prstClr val="black"/>
              </a:solidFill>
            </a:endParaRPr>
          </a:p>
        </p:txBody>
      </p:sp>
      <p:graphicFrame>
        <p:nvGraphicFramePr>
          <p:cNvPr id="2" name="Objet 1"/>
          <p:cNvGraphicFramePr>
            <a:graphicFrameLocks noChangeAspect="1"/>
          </p:cNvGraphicFramePr>
          <p:nvPr>
            <p:custDataLst>
              <p:tags r:id="rId5"/>
            </p:custDataLst>
            <p:extLst>
              <p:ext uri="{D42A27DB-BD31-4B8C-83A1-F6EECF244321}">
                <p14:modId xmlns:p14="http://schemas.microsoft.com/office/powerpoint/2010/main" val="4081742857"/>
              </p:ext>
            </p:extLst>
          </p:nvPr>
        </p:nvGraphicFramePr>
        <p:xfrm>
          <a:off x="276225" y="2030413"/>
          <a:ext cx="8591550" cy="3890962"/>
        </p:xfrm>
        <a:graphic>
          <a:graphicData uri="http://schemas.openxmlformats.org/presentationml/2006/ole">
            <mc:AlternateContent xmlns:mc="http://schemas.openxmlformats.org/markup-compatibility/2006">
              <mc:Choice xmlns:v="urn:schemas-microsoft-com:vml" Requires="v">
                <p:oleObj spid="_x0000_s28796" name="Feuille de calcul" r:id="rId8" imgW="9543882" imgH="4324378" progId="Excel.Sheet.12">
                  <p:embed/>
                </p:oleObj>
              </mc:Choice>
              <mc:Fallback>
                <p:oleObj name="Feuille de calcul" r:id="rId8" imgW="9543882" imgH="4324378" progId="Excel.Sheet.12">
                  <p:embed/>
                  <p:pic>
                    <p:nvPicPr>
                      <p:cNvPr id="0" name=""/>
                      <p:cNvPicPr/>
                      <p:nvPr/>
                    </p:nvPicPr>
                    <p:blipFill>
                      <a:blip r:embed="rId9"/>
                      <a:stretch>
                        <a:fillRect/>
                      </a:stretch>
                    </p:blipFill>
                    <p:spPr>
                      <a:xfrm>
                        <a:off x="276225" y="2030413"/>
                        <a:ext cx="8591550" cy="3890962"/>
                      </a:xfrm>
                      <a:prstGeom prst="rect">
                        <a:avLst/>
                      </a:prstGeom>
                    </p:spPr>
                  </p:pic>
                </p:oleObj>
              </mc:Fallback>
            </mc:AlternateContent>
          </a:graphicData>
        </a:graphic>
      </p:graphicFrame>
    </p:spTree>
    <p:extLst>
      <p:ext uri="{BB962C8B-B14F-4D97-AF65-F5344CB8AC3E}">
        <p14:creationId xmlns:p14="http://schemas.microsoft.com/office/powerpoint/2010/main" val="151816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2078655117"/>
              </p:ext>
            </p:extLst>
          </p:nvPr>
        </p:nvGraphicFramePr>
        <p:xfrm>
          <a:off x="511175" y="1268760"/>
          <a:ext cx="7181850" cy="3838575"/>
        </p:xfrm>
        <a:graphic>
          <a:graphicData uri="http://schemas.openxmlformats.org/presentationml/2006/ole">
            <mc:AlternateContent xmlns:mc="http://schemas.openxmlformats.org/markup-compatibility/2006">
              <mc:Choice xmlns:v="urn:schemas-microsoft-com:vml" Requires="v">
                <p:oleObj spid="_x0000_s29807" name="Feuille de calcul" r:id="rId9" imgW="7181778" imgH="3838433" progId="Excel.Sheet.12">
                  <p:embed/>
                </p:oleObj>
              </mc:Choice>
              <mc:Fallback>
                <p:oleObj name="Feuille de calcul" r:id="rId9" imgW="7181778" imgH="3838433" progId="Excel.Sheet.12">
                  <p:embed/>
                  <p:pic>
                    <p:nvPicPr>
                      <p:cNvPr id="0" name=""/>
                      <p:cNvPicPr>
                        <a:picLocks noChangeAspect="1" noChangeArrowheads="1"/>
                      </p:cNvPicPr>
                      <p:nvPr/>
                    </p:nvPicPr>
                    <p:blipFill>
                      <a:blip r:embed="rId10"/>
                      <a:srcRect/>
                      <a:stretch>
                        <a:fillRect/>
                      </a:stretch>
                    </p:blipFill>
                    <p:spPr bwMode="auto">
                      <a:xfrm>
                        <a:off x="511175" y="1268760"/>
                        <a:ext cx="71818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28</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Q16</a:t>
            </a:r>
            <a:r>
              <a:rPr lang="fr-CA" sz="1100" dirty="0">
                <a:solidFill>
                  <a:srgbClr val="000000"/>
                </a:solidFill>
                <a:latin typeface="Calibri"/>
                <a:cs typeface="Calibri" panose="020F0502020204030204" pitchFamily="34" charset="0"/>
              </a:rPr>
              <a:t>. Parmi les mesures auxquelles vous avez accès, lesquelles avez-vous personnellement utilisées au cours de la dernière année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PLUSIEURS </a:t>
            </a:r>
            <a:r>
              <a:rPr lang="en-CA" sz="1100" b="0" dirty="0">
                <a:solidFill>
                  <a:srgbClr val="000000"/>
                </a:solidFill>
                <a:latin typeface="Calibri"/>
                <a:cs typeface="Calibri" panose="020F0502020204030204" pitchFamily="34" charset="0"/>
              </a:rPr>
              <a:t>MENTIONS POSSIBLES</a:t>
            </a:r>
            <a:r>
              <a:rPr lang="en-CA" sz="1100" b="0" dirty="0" smtClean="0">
                <a:solidFill>
                  <a:srgbClr val="000000"/>
                </a:solidFill>
                <a:latin typeface="Calibri"/>
                <a:cs typeface="Calibri" panose="020F0502020204030204" pitchFamily="34" charset="0"/>
              </a:rPr>
              <a:t>*</a:t>
            </a:r>
            <a:endParaRPr lang="fr-CA" sz="1100" dirty="0" smtClean="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Les répondants qui ont accès à des mesures de conciliation (n=2 285)</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5"/>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Mesures de conciliation utilisées au cours de la dernière année</a:t>
            </a:r>
            <a:endParaRPr lang="fr-CA" sz="1800" cap="all" dirty="0" smtClean="0">
              <a:solidFill>
                <a:prstClr val="black"/>
              </a:solidFill>
            </a:endParaRPr>
          </a:p>
        </p:txBody>
      </p:sp>
      <p:sp>
        <p:nvSpPr>
          <p:cNvPr id="5" name="ZoneTexte 4"/>
          <p:cNvSpPr txBox="1"/>
          <p:nvPr>
            <p:custDataLst>
              <p:tags r:id="rId6"/>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Tree>
    <p:extLst>
      <p:ext uri="{BB962C8B-B14F-4D97-AF65-F5344CB8AC3E}">
        <p14:creationId xmlns:p14="http://schemas.microsoft.com/office/powerpoint/2010/main" val="20793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29</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Q20</a:t>
            </a:r>
            <a:r>
              <a:rPr lang="fr-CA" sz="1100" dirty="0">
                <a:solidFill>
                  <a:srgbClr val="000000"/>
                </a:solidFill>
                <a:latin typeface="Calibri"/>
                <a:cs typeface="Calibri" panose="020F0502020204030204" pitchFamily="34" charset="0"/>
              </a:rPr>
              <a:t>. À quelle fréquence demandez-vous des aménagements au travail en raison de vos responsabilités familiales (par exemple : modifier l’horaire, reprendre du temps à un autre moment, travailler de la maison, prendre un congé exceptionnel, etc.)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Tous les répondants, sauf les travailleurs autonomes (n=2 786)</a:t>
            </a: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Fréquences des demandes d’aménagement au travail en raison des responsabilités familiales</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2675063855"/>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à coins arrondis 8"/>
          <p:cNvSpPr/>
          <p:nvPr>
            <p:custDataLst>
              <p:tags r:id="rId5"/>
            </p:custDataLst>
          </p:nvPr>
        </p:nvSpPr>
        <p:spPr>
          <a:xfrm>
            <a:off x="3707904" y="2212748"/>
            <a:ext cx="2664296" cy="568180"/>
          </a:xfrm>
          <a:prstGeom prst="wedgeRoundRectCallout">
            <a:avLst>
              <a:gd name="adj1" fmla="val -57722"/>
              <a:gd name="adj2" fmla="val -13267"/>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ayant cinq enfants ou plus vivant avec eux dans le foyer (22%)</a:t>
            </a:r>
          </a:p>
        </p:txBody>
      </p:sp>
    </p:spTree>
    <p:extLst>
      <p:ext uri="{BB962C8B-B14F-4D97-AF65-F5344CB8AC3E}">
        <p14:creationId xmlns:p14="http://schemas.microsoft.com/office/powerpoint/2010/main" val="27190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custDataLst>
              <p:tags r:id="rId1"/>
            </p:custDataLst>
          </p:nvPr>
        </p:nvPicPr>
        <p:blipFill>
          <a:blip r:embed="rId5" cstate="print">
            <a:grayscl/>
            <a:extLst>
              <a:ext uri="{28A0092B-C50C-407E-A947-70E740481C1C}">
                <a14:useLocalDpi xmlns:a14="http://schemas.microsoft.com/office/drawing/2010/main" val="0"/>
              </a:ext>
            </a:extLst>
          </a:blip>
          <a:srcRect l="4838" r="4838"/>
          <a:stretch>
            <a:fillRect/>
          </a:stretch>
        </p:blipFill>
        <p:spPr/>
      </p:pic>
      <p:sp>
        <p:nvSpPr>
          <p:cNvPr id="7" name="Title 6"/>
          <p:cNvSpPr>
            <a:spLocks noGrp="1"/>
          </p:cNvSpPr>
          <p:nvPr>
            <p:ph type="title"/>
            <p:custDataLst>
              <p:tags r:id="rId2"/>
            </p:custDataLst>
          </p:nvPr>
        </p:nvSpPr>
        <p:spPr/>
        <p:txBody>
          <a:bodyPr/>
          <a:lstStyle/>
          <a:p>
            <a:r>
              <a:rPr lang="fr-CA" cap="all" noProof="0" dirty="0" smtClean="0"/>
              <a:t>Contexte et objectifs</a:t>
            </a:r>
            <a:endParaRPr lang="fr-CA" cap="all" noProof="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4458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2094220098"/>
              </p:ext>
            </p:extLst>
          </p:nvPr>
        </p:nvGraphicFramePr>
        <p:xfrm>
          <a:off x="511175" y="1412776"/>
          <a:ext cx="7181850" cy="4448175"/>
        </p:xfrm>
        <a:graphic>
          <a:graphicData uri="http://schemas.openxmlformats.org/presentationml/2006/ole">
            <mc:AlternateContent xmlns:mc="http://schemas.openxmlformats.org/markup-compatibility/2006">
              <mc:Choice xmlns:v="urn:schemas-microsoft-com:vml" Requires="v">
                <p:oleObj spid="_x0000_s31841" name="Feuille de calcul" r:id="rId9" imgW="7181778" imgH="4448360" progId="Excel.Sheet.12">
                  <p:embed/>
                </p:oleObj>
              </mc:Choice>
              <mc:Fallback>
                <p:oleObj name="Feuille de calcul" r:id="rId9" imgW="7181778" imgH="4448360" progId="Excel.Sheet.12">
                  <p:embed/>
                  <p:pic>
                    <p:nvPicPr>
                      <p:cNvPr id="0" name=""/>
                      <p:cNvPicPr>
                        <a:picLocks noChangeAspect="1" noChangeArrowheads="1"/>
                      </p:cNvPicPr>
                      <p:nvPr/>
                    </p:nvPicPr>
                    <p:blipFill>
                      <a:blip r:embed="rId10"/>
                      <a:srcRect/>
                      <a:stretch>
                        <a:fillRect/>
                      </a:stretch>
                    </p:blipFill>
                    <p:spPr bwMode="auto">
                      <a:xfrm>
                        <a:off x="511175" y="1412776"/>
                        <a:ext cx="71818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30</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Q21</a:t>
            </a:r>
            <a:r>
              <a:rPr lang="fr-CA" sz="1100" dirty="0">
                <a:solidFill>
                  <a:srgbClr val="000000"/>
                </a:solidFill>
                <a:latin typeface="Calibri"/>
                <a:cs typeface="Calibri" panose="020F0502020204030204" pitchFamily="34" charset="0"/>
              </a:rPr>
              <a:t>. Pourquoi n’en demandez-vous pas (ou pas plus souvent)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PLUSIEURS </a:t>
            </a:r>
            <a:r>
              <a:rPr lang="en-CA" sz="1100" b="0" dirty="0">
                <a:solidFill>
                  <a:srgbClr val="000000"/>
                </a:solidFill>
                <a:latin typeface="Calibri"/>
                <a:cs typeface="Calibri" panose="020F0502020204030204" pitchFamily="34" charset="0"/>
              </a:rPr>
              <a:t>MENTIONS POSSIBLES</a:t>
            </a:r>
            <a:r>
              <a:rPr lang="en-CA" sz="1100" b="0" dirty="0" smtClean="0">
                <a:solidFill>
                  <a:srgbClr val="000000"/>
                </a:solidFill>
                <a:latin typeface="Calibri"/>
                <a:cs typeface="Calibri" panose="020F0502020204030204" pitchFamily="34" charset="0"/>
              </a:rPr>
              <a:t>*</a:t>
            </a:r>
            <a:endParaRPr lang="fr-CA" sz="1100" dirty="0" smtClean="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Les répondants </a:t>
            </a:r>
            <a:r>
              <a:rPr lang="fr-CA" sz="1100" b="0" dirty="0" smtClean="0">
                <a:solidFill>
                  <a:srgbClr val="000000"/>
                </a:solidFill>
                <a:latin typeface="Calibri"/>
                <a:cs typeface="Calibri" panose="020F0502020204030204" pitchFamily="34" charset="0"/>
              </a:rPr>
              <a:t>qui ne demandent pas d’aménagements au travail régulièrement (chaque semaine ou plusieurs fois par mois) (n=2 488)</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5"/>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Raisons justifiant la faible fréquence des demandes d’aménagement au travail</a:t>
            </a:r>
            <a:endParaRPr lang="fr-CA" sz="1800" cap="all" dirty="0" smtClean="0">
              <a:solidFill>
                <a:prstClr val="black"/>
              </a:solidFill>
            </a:endParaRPr>
          </a:p>
        </p:txBody>
      </p:sp>
      <p:sp>
        <p:nvSpPr>
          <p:cNvPr id="5" name="ZoneTexte 4"/>
          <p:cNvSpPr txBox="1"/>
          <p:nvPr>
            <p:custDataLst>
              <p:tags r:id="rId6"/>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Tree>
    <p:extLst>
      <p:ext uri="{BB962C8B-B14F-4D97-AF65-F5344CB8AC3E}">
        <p14:creationId xmlns:p14="http://schemas.microsoft.com/office/powerpoint/2010/main" val="35714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31</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Q22</a:t>
            </a:r>
            <a:r>
              <a:rPr lang="fr-CA" sz="1100" dirty="0">
                <a:solidFill>
                  <a:srgbClr val="000000"/>
                </a:solidFill>
                <a:latin typeface="Calibri"/>
                <a:cs typeface="Calibri" panose="020F0502020204030204" pitchFamily="34" charset="0"/>
              </a:rPr>
              <a:t>. Vous est-il déjà arrivé de vivre les situations suivantes en raison de vos obligations familiales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Situations vécues au travail en raison des obligations familiales</a:t>
            </a:r>
            <a:endParaRPr lang="fr-CA" sz="1800" cap="all" dirty="0" smtClean="0">
              <a:solidFill>
                <a:prstClr val="black"/>
              </a:solidFill>
            </a:endParaRPr>
          </a:p>
        </p:txBody>
      </p:sp>
      <p:graphicFrame>
        <p:nvGraphicFramePr>
          <p:cNvPr id="2" name="Objet 1"/>
          <p:cNvGraphicFramePr>
            <a:graphicFrameLocks noChangeAspect="1"/>
          </p:cNvGraphicFramePr>
          <p:nvPr>
            <p:custDataLst>
              <p:tags r:id="rId5"/>
            </p:custDataLst>
            <p:extLst>
              <p:ext uri="{D42A27DB-BD31-4B8C-83A1-F6EECF244321}">
                <p14:modId xmlns:p14="http://schemas.microsoft.com/office/powerpoint/2010/main" val="441208972"/>
              </p:ext>
            </p:extLst>
          </p:nvPr>
        </p:nvGraphicFramePr>
        <p:xfrm>
          <a:off x="314325" y="2030413"/>
          <a:ext cx="8515350" cy="3546475"/>
        </p:xfrm>
        <a:graphic>
          <a:graphicData uri="http://schemas.openxmlformats.org/presentationml/2006/ole">
            <mc:AlternateContent xmlns:mc="http://schemas.openxmlformats.org/markup-compatibility/2006">
              <mc:Choice xmlns:v="urn:schemas-microsoft-com:vml" Requires="v">
                <p:oleObj spid="_x0000_s30825" name="Feuille de calcul" r:id="rId8" imgW="9458385" imgH="3943222" progId="Excel.Sheet.12">
                  <p:embed/>
                </p:oleObj>
              </mc:Choice>
              <mc:Fallback>
                <p:oleObj name="Feuille de calcul" r:id="rId8" imgW="9458385" imgH="3943222" progId="Excel.Sheet.12">
                  <p:embed/>
                  <p:pic>
                    <p:nvPicPr>
                      <p:cNvPr id="0" name=""/>
                      <p:cNvPicPr>
                        <a:picLocks noChangeAspect="1" noChangeArrowheads="1"/>
                      </p:cNvPicPr>
                      <p:nvPr/>
                    </p:nvPicPr>
                    <p:blipFill>
                      <a:blip r:embed="rId9"/>
                      <a:srcRect/>
                      <a:stretch>
                        <a:fillRect/>
                      </a:stretch>
                    </p:blipFill>
                    <p:spPr bwMode="auto">
                      <a:xfrm>
                        <a:off x="314325" y="2030413"/>
                        <a:ext cx="85153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9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32</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Q6</a:t>
            </a:r>
            <a:r>
              <a:rPr lang="fr-CA" sz="1100" dirty="0">
                <a:solidFill>
                  <a:srgbClr val="000000"/>
                </a:solidFill>
                <a:latin typeface="Calibri"/>
                <a:cs typeface="Calibri" panose="020F0502020204030204" pitchFamily="34" charset="0"/>
              </a:rPr>
              <a:t>. À quelle fréquence vous arrive-t-il de faire des tâches professionnelles en dehors de votre horaire de travail habituel ? (par exemple : répondre à un appel, écrire un courriel, effectuer des heures supplémentaires, etc</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Fréquence des tâches professionnelles en dehors de l’horaire de travail habituel</a:t>
            </a:r>
            <a:endParaRPr lang="fr-CA" sz="1800" cap="all" dirty="0" smtClean="0">
              <a:solidFill>
                <a:prstClr val="black"/>
              </a:solidFill>
            </a:endParaRPr>
          </a:p>
        </p:txBody>
      </p:sp>
      <p:graphicFrame>
        <p:nvGraphicFramePr>
          <p:cNvPr id="16" name="Graphique 15"/>
          <p:cNvGraphicFramePr/>
          <p:nvPr>
            <p:custDataLst>
              <p:tags r:id="rId4"/>
            </p:custDataLst>
            <p:extLst>
              <p:ext uri="{D42A27DB-BD31-4B8C-83A1-F6EECF244321}">
                <p14:modId xmlns:p14="http://schemas.microsoft.com/office/powerpoint/2010/main" val="4109729294"/>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5"/>
            </p:custDataLst>
          </p:nvPr>
        </p:nvSpPr>
        <p:spPr>
          <a:xfrm>
            <a:off x="5868144" y="2204864"/>
            <a:ext cx="2880320" cy="720080"/>
          </a:xfrm>
          <a:prstGeom prst="wedgeRoundRectCallout">
            <a:avLst>
              <a:gd name="adj1" fmla="val -57722"/>
              <a:gd name="adj2" fmla="val -13267"/>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travailleurs autonomes (84%)</a:t>
            </a:r>
          </a:p>
          <a:p>
            <a:pPr marL="228600" indent="-228600">
              <a:buFont typeface="Wingdings" panose="05000000000000000000" pitchFamily="2" charset="2"/>
              <a:buChar char="§"/>
            </a:pPr>
            <a:r>
              <a:rPr lang="fr-CA" sz="900" dirty="0" smtClean="0">
                <a:solidFill>
                  <a:prstClr val="black"/>
                </a:solidFill>
              </a:rPr>
              <a:t>Les cadres / gestionnaires / administrateurs (71%)</a:t>
            </a:r>
          </a:p>
          <a:p>
            <a:pPr marL="228600" indent="-228600">
              <a:buFont typeface="Wingdings" panose="05000000000000000000" pitchFamily="2" charset="2"/>
              <a:buChar char="§"/>
            </a:pPr>
            <a:r>
              <a:rPr lang="fr-CA" sz="900" dirty="0" smtClean="0">
                <a:solidFill>
                  <a:prstClr val="black"/>
                </a:solidFill>
              </a:rPr>
              <a:t>Les répondants ayant des horaires irréguliers (69%)</a:t>
            </a:r>
          </a:p>
        </p:txBody>
      </p:sp>
    </p:spTree>
    <p:extLst>
      <p:ext uri="{BB962C8B-B14F-4D97-AF65-F5344CB8AC3E}">
        <p14:creationId xmlns:p14="http://schemas.microsoft.com/office/powerpoint/2010/main" val="33670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33</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Q11</a:t>
            </a:r>
            <a:r>
              <a:rPr lang="fr-CA" sz="1100" dirty="0">
                <a:solidFill>
                  <a:srgbClr val="000000"/>
                </a:solidFill>
                <a:latin typeface="Calibri"/>
                <a:cs typeface="Calibri" panose="020F0502020204030204" pitchFamily="34" charset="0"/>
              </a:rPr>
              <a:t>. Pour vous, concilier famille et travail est-il facile ou difficile la plupart du temps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Facilité à concilier famille et travail</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2253861210"/>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 7"/>
          <p:cNvGrpSpPr/>
          <p:nvPr>
            <p:custDataLst>
              <p:tags r:id="rId5"/>
            </p:custDataLst>
          </p:nvPr>
        </p:nvGrpSpPr>
        <p:grpSpPr>
          <a:xfrm>
            <a:off x="603250" y="3140968"/>
            <a:ext cx="3176662" cy="2789933"/>
            <a:chOff x="603250" y="3217167"/>
            <a:chExt cx="3176662" cy="2789933"/>
          </a:xfrm>
        </p:grpSpPr>
        <p:sp>
          <p:nvSpPr>
            <p:cNvPr id="10" name="Rectangle à coins arrondis 9"/>
            <p:cNvSpPr/>
            <p:nvPr/>
          </p:nvSpPr>
          <p:spPr>
            <a:xfrm>
              <a:off x="603250" y="3217167"/>
              <a:ext cx="3176662" cy="2789933"/>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11" name="Rectangle à coins arrondis 10"/>
            <p:cNvSpPr/>
            <p:nvPr/>
          </p:nvSpPr>
          <p:spPr>
            <a:xfrm>
              <a:off x="603250" y="3217167"/>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FACILE </a:t>
              </a:r>
              <a:r>
                <a:rPr lang="fr-CA" sz="1400" b="1" dirty="0">
                  <a:solidFill>
                    <a:prstClr val="white"/>
                  </a:solidFill>
                </a:rPr>
                <a:t>: </a:t>
              </a:r>
              <a:r>
                <a:rPr lang="fr-CA" sz="1400" b="1" dirty="0" smtClean="0">
                  <a:solidFill>
                    <a:prstClr val="white"/>
                  </a:solidFill>
                </a:rPr>
                <a:t>56%</a:t>
              </a:r>
              <a:endParaRPr lang="fr-CA" sz="1400" b="1" dirty="0">
                <a:solidFill>
                  <a:prstClr val="white"/>
                </a:solidFill>
              </a:endParaRPr>
            </a:p>
          </p:txBody>
        </p:sp>
      </p:grpSp>
      <p:grpSp>
        <p:nvGrpSpPr>
          <p:cNvPr id="13" name="Groupe 12"/>
          <p:cNvGrpSpPr/>
          <p:nvPr>
            <p:custDataLst>
              <p:tags r:id="rId6"/>
            </p:custDataLst>
          </p:nvPr>
        </p:nvGrpSpPr>
        <p:grpSpPr>
          <a:xfrm>
            <a:off x="3995936" y="3461008"/>
            <a:ext cx="2664296" cy="320040"/>
            <a:chOff x="5186928" y="3931548"/>
            <a:chExt cx="2664296" cy="320040"/>
          </a:xfrm>
        </p:grpSpPr>
        <p:cxnSp>
          <p:nvCxnSpPr>
            <p:cNvPr id="14" name="Connecteur droit avec flèche 13"/>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5331076" y="3931548"/>
              <a:ext cx="2376000"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DIFFICILE </a:t>
              </a:r>
              <a:r>
                <a:rPr lang="fr-CA" sz="1400" b="1" dirty="0">
                  <a:solidFill>
                    <a:prstClr val="white"/>
                  </a:solidFill>
                </a:rPr>
                <a:t>: </a:t>
              </a:r>
              <a:r>
                <a:rPr lang="fr-CA" sz="1400" b="1" dirty="0" smtClean="0">
                  <a:solidFill>
                    <a:prstClr val="white"/>
                  </a:solidFill>
                </a:rPr>
                <a:t>43%</a:t>
              </a:r>
              <a:endParaRPr lang="fr-CA" sz="1400" b="1" dirty="0">
                <a:solidFill>
                  <a:prstClr val="white"/>
                </a:solidFill>
              </a:endParaRPr>
            </a:p>
          </p:txBody>
        </p:sp>
      </p:grpSp>
    </p:spTree>
    <p:extLst>
      <p:ext uri="{BB962C8B-B14F-4D97-AF65-F5344CB8AC3E}">
        <p14:creationId xmlns:p14="http://schemas.microsoft.com/office/powerpoint/2010/main" val="223055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34</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Q12</a:t>
            </a:r>
            <a:r>
              <a:rPr lang="fr-CA" sz="1100" dirty="0">
                <a:solidFill>
                  <a:srgbClr val="000000"/>
                </a:solidFill>
                <a:latin typeface="Calibri"/>
                <a:cs typeface="Calibri" panose="020F0502020204030204" pitchFamily="34" charset="0"/>
              </a:rPr>
              <a:t>. Pour vous, concilier famille et travail est-il une source de stress ...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Niveau de stress lié à la conciliation famille et travail</a:t>
            </a:r>
            <a:endParaRPr lang="fr-CA" sz="1800" cap="all" dirty="0" smtClean="0">
              <a:solidFill>
                <a:prstClr val="black"/>
              </a:solidFill>
            </a:endParaRPr>
          </a:p>
        </p:txBody>
      </p:sp>
      <p:graphicFrame>
        <p:nvGraphicFramePr>
          <p:cNvPr id="26" name="Graphique 25"/>
          <p:cNvGraphicFramePr/>
          <p:nvPr>
            <p:custDataLst>
              <p:tags r:id="rId4"/>
            </p:custDataLst>
            <p:extLst>
              <p:ext uri="{D42A27DB-BD31-4B8C-83A1-F6EECF244321}">
                <p14:modId xmlns:p14="http://schemas.microsoft.com/office/powerpoint/2010/main" val="1361211909"/>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9"/>
          </a:graphicData>
        </a:graphic>
      </p:graphicFrame>
      <p:grpSp>
        <p:nvGrpSpPr>
          <p:cNvPr id="27" name="Groupe 26"/>
          <p:cNvGrpSpPr/>
          <p:nvPr>
            <p:custDataLst>
              <p:tags r:id="rId5"/>
            </p:custDataLst>
          </p:nvPr>
        </p:nvGrpSpPr>
        <p:grpSpPr>
          <a:xfrm>
            <a:off x="603250" y="2852936"/>
            <a:ext cx="3176662" cy="3077965"/>
            <a:chOff x="603250" y="2929135"/>
            <a:chExt cx="3176662" cy="3077965"/>
          </a:xfrm>
        </p:grpSpPr>
        <p:sp>
          <p:nvSpPr>
            <p:cNvPr id="28" name="Rectangle à coins arrondis 27"/>
            <p:cNvSpPr/>
            <p:nvPr/>
          </p:nvSpPr>
          <p:spPr>
            <a:xfrm>
              <a:off x="603250" y="2929135"/>
              <a:ext cx="3176662" cy="3077965"/>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29" name="Rectangle à coins arrondis 28"/>
            <p:cNvSpPr/>
            <p:nvPr/>
          </p:nvSpPr>
          <p:spPr>
            <a:xfrm>
              <a:off x="603250" y="2929135"/>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IMPORTANTE: 62%</a:t>
              </a:r>
              <a:endParaRPr lang="fr-CA" sz="1400" b="1" dirty="0">
                <a:solidFill>
                  <a:prstClr val="white"/>
                </a:solidFill>
              </a:endParaRPr>
            </a:p>
          </p:txBody>
        </p:sp>
      </p:grpSp>
      <p:grpSp>
        <p:nvGrpSpPr>
          <p:cNvPr id="30" name="Groupe 29"/>
          <p:cNvGrpSpPr/>
          <p:nvPr>
            <p:custDataLst>
              <p:tags r:id="rId6"/>
            </p:custDataLst>
          </p:nvPr>
        </p:nvGrpSpPr>
        <p:grpSpPr>
          <a:xfrm>
            <a:off x="3995936" y="3757032"/>
            <a:ext cx="2664296" cy="320040"/>
            <a:chOff x="5186928" y="3939540"/>
            <a:chExt cx="2664296" cy="320040"/>
          </a:xfrm>
        </p:grpSpPr>
        <p:cxnSp>
          <p:nvCxnSpPr>
            <p:cNvPr id="31" name="Connecteur droit avec flèche 30"/>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à coins arrondis 31"/>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PAS IMPORTANTE </a:t>
              </a:r>
              <a:r>
                <a:rPr lang="fr-CA" sz="1400" b="1" dirty="0">
                  <a:solidFill>
                    <a:prstClr val="white"/>
                  </a:solidFill>
                </a:rPr>
                <a:t>: </a:t>
              </a:r>
              <a:r>
                <a:rPr lang="fr-CA" sz="1400" b="1" dirty="0" smtClean="0">
                  <a:solidFill>
                    <a:prstClr val="white"/>
                  </a:solidFill>
                </a:rPr>
                <a:t>37%</a:t>
              </a:r>
              <a:endParaRPr lang="fr-CA" sz="1400" b="1" dirty="0">
                <a:solidFill>
                  <a:prstClr val="white"/>
                </a:solidFill>
              </a:endParaRPr>
            </a:p>
          </p:txBody>
        </p:sp>
      </p:grpSp>
      <p:sp>
        <p:nvSpPr>
          <p:cNvPr id="13" name="Rectangle à coins arrondis 12"/>
          <p:cNvSpPr/>
          <p:nvPr>
            <p:custDataLst>
              <p:tags r:id="rId7"/>
            </p:custDataLst>
          </p:nvPr>
        </p:nvSpPr>
        <p:spPr>
          <a:xfrm>
            <a:off x="1043608" y="1866770"/>
            <a:ext cx="3025346" cy="770142"/>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trouvant la conciliation difficile (86%)</a:t>
            </a:r>
          </a:p>
          <a:p>
            <a:pPr marL="228600" indent="-228600">
              <a:buFont typeface="Wingdings" panose="05000000000000000000" pitchFamily="2" charset="2"/>
              <a:buChar char="§"/>
            </a:pPr>
            <a:r>
              <a:rPr lang="fr-CA" sz="900" dirty="0" smtClean="0">
                <a:solidFill>
                  <a:prstClr val="black"/>
                </a:solidFill>
              </a:rPr>
              <a:t>Les répondants considérant la conciliation comme une nuisance à leur carrière (81%) et à leurs relations avec leurs collègues (81%)</a:t>
            </a:r>
          </a:p>
        </p:txBody>
      </p:sp>
    </p:spTree>
    <p:extLst>
      <p:ext uri="{BB962C8B-B14F-4D97-AF65-F5344CB8AC3E}">
        <p14:creationId xmlns:p14="http://schemas.microsoft.com/office/powerpoint/2010/main" val="206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35</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Q25</a:t>
            </a:r>
            <a:r>
              <a:rPr lang="fr-CA" sz="1100" dirty="0">
                <a:solidFill>
                  <a:srgbClr val="000000"/>
                </a:solidFill>
                <a:latin typeface="Calibri"/>
                <a:cs typeface="Calibri" panose="020F0502020204030204" pitchFamily="34" charset="0"/>
              </a:rPr>
              <a:t>. Seriez-vous prêt à accepter une réduction de salaire en échange de meilleures mesures de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Propension à accepter une réduction du salaire en échange de meilleures mesures de conciliation</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251811423"/>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9"/>
          </a:graphicData>
        </a:graphic>
      </p:graphicFrame>
      <p:grpSp>
        <p:nvGrpSpPr>
          <p:cNvPr id="7" name="Groupe 6"/>
          <p:cNvGrpSpPr/>
          <p:nvPr>
            <p:custDataLst>
              <p:tags r:id="rId5"/>
            </p:custDataLst>
          </p:nvPr>
        </p:nvGrpSpPr>
        <p:grpSpPr>
          <a:xfrm>
            <a:off x="603250" y="3789040"/>
            <a:ext cx="3176662" cy="2141861"/>
            <a:chOff x="603250" y="3865239"/>
            <a:chExt cx="3176662" cy="2141861"/>
          </a:xfrm>
        </p:grpSpPr>
        <p:sp>
          <p:nvSpPr>
            <p:cNvPr id="8" name="Rectangle à coins arrondis 7"/>
            <p:cNvSpPr/>
            <p:nvPr/>
          </p:nvSpPr>
          <p:spPr>
            <a:xfrm>
              <a:off x="603250" y="3865239"/>
              <a:ext cx="3176662" cy="2141861"/>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9" name="Rectangle à coins arrondis 8"/>
            <p:cNvSpPr/>
            <p:nvPr/>
          </p:nvSpPr>
          <p:spPr>
            <a:xfrm>
              <a:off x="603250" y="3865239"/>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OUI : 37%</a:t>
              </a:r>
              <a:endParaRPr lang="fr-CA" sz="1400" b="1" dirty="0">
                <a:solidFill>
                  <a:prstClr val="white"/>
                </a:solidFill>
              </a:endParaRPr>
            </a:p>
          </p:txBody>
        </p:sp>
      </p:grpSp>
      <p:grpSp>
        <p:nvGrpSpPr>
          <p:cNvPr id="10" name="Groupe 9"/>
          <p:cNvGrpSpPr/>
          <p:nvPr>
            <p:custDataLst>
              <p:tags r:id="rId6"/>
            </p:custDataLst>
          </p:nvPr>
        </p:nvGrpSpPr>
        <p:grpSpPr>
          <a:xfrm>
            <a:off x="3995936" y="3180968"/>
            <a:ext cx="2664296" cy="320040"/>
            <a:chOff x="5186928" y="3939540"/>
            <a:chExt cx="2664296" cy="320040"/>
          </a:xfrm>
        </p:grpSpPr>
        <p:cxnSp>
          <p:nvCxnSpPr>
            <p:cNvPr id="11" name="Connecteur droit avec flèche 10"/>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NON : 57%</a:t>
              </a:r>
              <a:endParaRPr lang="fr-CA" sz="1400" b="1" dirty="0">
                <a:solidFill>
                  <a:prstClr val="white"/>
                </a:solidFill>
              </a:endParaRPr>
            </a:p>
          </p:txBody>
        </p:sp>
      </p:grpSp>
      <p:sp>
        <p:nvSpPr>
          <p:cNvPr id="14" name="Rectangle à coins arrondis 13"/>
          <p:cNvSpPr/>
          <p:nvPr>
            <p:custDataLst>
              <p:tags r:id="rId7"/>
            </p:custDataLst>
          </p:nvPr>
        </p:nvSpPr>
        <p:spPr>
          <a:xfrm>
            <a:off x="755576" y="2552324"/>
            <a:ext cx="2723908" cy="936104"/>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travailleurs autonomes (52%) et ceux en congé parental / de maladie (52%)</a:t>
            </a:r>
          </a:p>
          <a:p>
            <a:pPr marL="228600" indent="-228600">
              <a:buFont typeface="Wingdings" panose="05000000000000000000" pitchFamily="2" charset="2"/>
              <a:buChar char="§"/>
            </a:pPr>
            <a:r>
              <a:rPr lang="fr-CA" sz="900" dirty="0">
                <a:solidFill>
                  <a:prstClr val="black"/>
                </a:solidFill>
              </a:rPr>
              <a:t>Les répondants considérant la conciliation comme une nuisance à leur carrière </a:t>
            </a:r>
            <a:r>
              <a:rPr lang="fr-CA" sz="900" dirty="0" smtClean="0">
                <a:solidFill>
                  <a:prstClr val="black"/>
                </a:solidFill>
              </a:rPr>
              <a:t>(52%) et à leurs relations avec leurs collègues (49%)</a:t>
            </a:r>
            <a:endParaRPr lang="fr-CA" sz="900" dirty="0">
              <a:solidFill>
                <a:prstClr val="black"/>
              </a:solidFill>
            </a:endParaRPr>
          </a:p>
        </p:txBody>
      </p:sp>
    </p:spTree>
    <p:extLst>
      <p:ext uri="{BB962C8B-B14F-4D97-AF65-F5344CB8AC3E}">
        <p14:creationId xmlns:p14="http://schemas.microsoft.com/office/powerpoint/2010/main" val="255869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36</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Q26</a:t>
            </a:r>
            <a:r>
              <a:rPr lang="fr-CA" sz="1100" dirty="0">
                <a:solidFill>
                  <a:srgbClr val="000000"/>
                </a:solidFill>
                <a:latin typeface="Calibri"/>
                <a:cs typeface="Calibri" panose="020F0502020204030204" pitchFamily="34" charset="0"/>
              </a:rPr>
              <a:t>. Seriez-vous prêt à changer d’emploi si l'on vous offrait de meilleures mesures de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a:solidFill>
                  <a:prstClr val="black"/>
                </a:solidFill>
              </a:rPr>
              <a:t>Propension à </a:t>
            </a:r>
            <a:r>
              <a:rPr lang="fr-CA" sz="2200" cap="all" dirty="0" smtClean="0">
                <a:solidFill>
                  <a:prstClr val="black"/>
                </a:solidFill>
              </a:rPr>
              <a:t>changer de travail pour de meilleures </a:t>
            </a:r>
            <a:r>
              <a:rPr lang="fr-CA" sz="2200" cap="all" dirty="0">
                <a:solidFill>
                  <a:prstClr val="black"/>
                </a:solidFill>
              </a:rPr>
              <a:t>mesures de conciliation</a:t>
            </a:r>
            <a:endParaRPr lang="fr-CA" sz="1800" cap="all" dirty="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266842529"/>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9"/>
          </a:graphicData>
        </a:graphic>
      </p:graphicFrame>
      <p:grpSp>
        <p:nvGrpSpPr>
          <p:cNvPr id="7" name="Groupe 6"/>
          <p:cNvGrpSpPr/>
          <p:nvPr>
            <p:custDataLst>
              <p:tags r:id="rId5"/>
            </p:custDataLst>
          </p:nvPr>
        </p:nvGrpSpPr>
        <p:grpSpPr>
          <a:xfrm>
            <a:off x="603250" y="3212976"/>
            <a:ext cx="3176662" cy="2717925"/>
            <a:chOff x="603250" y="3289175"/>
            <a:chExt cx="3176662" cy="2717925"/>
          </a:xfrm>
        </p:grpSpPr>
        <p:sp>
          <p:nvSpPr>
            <p:cNvPr id="8" name="Rectangle à coins arrondis 7"/>
            <p:cNvSpPr/>
            <p:nvPr/>
          </p:nvSpPr>
          <p:spPr>
            <a:xfrm>
              <a:off x="603250" y="3289175"/>
              <a:ext cx="3176662" cy="2717925"/>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9" name="Rectangle à coins arrondis 8"/>
            <p:cNvSpPr/>
            <p:nvPr/>
          </p:nvSpPr>
          <p:spPr>
            <a:xfrm>
              <a:off x="603250" y="3289175"/>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OUI : 55%</a:t>
              </a:r>
              <a:endParaRPr lang="fr-CA" sz="1400" b="1" dirty="0">
                <a:solidFill>
                  <a:prstClr val="white"/>
                </a:solidFill>
              </a:endParaRPr>
            </a:p>
          </p:txBody>
        </p:sp>
      </p:grpSp>
      <p:grpSp>
        <p:nvGrpSpPr>
          <p:cNvPr id="10" name="Groupe 9"/>
          <p:cNvGrpSpPr/>
          <p:nvPr>
            <p:custDataLst>
              <p:tags r:id="rId6"/>
            </p:custDataLst>
          </p:nvPr>
        </p:nvGrpSpPr>
        <p:grpSpPr>
          <a:xfrm>
            <a:off x="3995936" y="3789040"/>
            <a:ext cx="2664296" cy="320040"/>
            <a:chOff x="5186928" y="3939540"/>
            <a:chExt cx="2664296" cy="320040"/>
          </a:xfrm>
        </p:grpSpPr>
        <p:cxnSp>
          <p:nvCxnSpPr>
            <p:cNvPr id="11" name="Connecteur droit avec flèche 10"/>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NON : 36%</a:t>
              </a:r>
              <a:endParaRPr lang="fr-CA" sz="1400" b="1" dirty="0">
                <a:solidFill>
                  <a:prstClr val="white"/>
                </a:solidFill>
              </a:endParaRPr>
            </a:p>
          </p:txBody>
        </p:sp>
      </p:grpSp>
      <p:sp>
        <p:nvSpPr>
          <p:cNvPr id="14" name="Rectangle à coins arrondis 13"/>
          <p:cNvSpPr/>
          <p:nvPr>
            <p:custDataLst>
              <p:tags r:id="rId7"/>
            </p:custDataLst>
          </p:nvPr>
        </p:nvSpPr>
        <p:spPr>
          <a:xfrm>
            <a:off x="3858918" y="1700808"/>
            <a:ext cx="4385490" cy="1872208"/>
          </a:xfrm>
          <a:prstGeom prst="wedgeRoundRectCallout">
            <a:avLst>
              <a:gd name="adj1" fmla="val -52943"/>
              <a:gd name="adj2" fmla="val 27711"/>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ayant des enfants en bas-âge (5 ans ou moins) (65%)</a:t>
            </a:r>
          </a:p>
          <a:p>
            <a:pPr marL="228600" indent="-228600">
              <a:buFont typeface="Wingdings" panose="05000000000000000000" pitchFamily="2" charset="2"/>
              <a:buChar char="§"/>
            </a:pPr>
            <a:r>
              <a:rPr lang="fr-CA" sz="900" dirty="0" smtClean="0">
                <a:solidFill>
                  <a:prstClr val="black"/>
                </a:solidFill>
              </a:rPr>
              <a:t>Les répondants en congé parental / de maladie (78%)</a:t>
            </a:r>
          </a:p>
          <a:p>
            <a:pPr marL="228600" indent="-228600">
              <a:buFont typeface="Wingdings" panose="05000000000000000000" pitchFamily="2" charset="2"/>
              <a:buChar char="§"/>
            </a:pPr>
            <a:r>
              <a:rPr lang="fr-CA" sz="900" dirty="0" smtClean="0">
                <a:solidFill>
                  <a:prstClr val="black"/>
                </a:solidFill>
              </a:rPr>
              <a:t>Les répondants consacrant plus de temps au soins des enfants par semaine (36 heures ou plus) (72%)</a:t>
            </a:r>
          </a:p>
          <a:p>
            <a:pPr marL="228600" indent="-228600">
              <a:buFont typeface="Wingdings" panose="05000000000000000000" pitchFamily="2" charset="2"/>
              <a:buChar char="§"/>
            </a:pPr>
            <a:r>
              <a:rPr lang="fr-CA" sz="900" dirty="0">
                <a:solidFill>
                  <a:prstClr val="black"/>
                </a:solidFill>
              </a:rPr>
              <a:t>Les répondants trouvant la conciliation difficile </a:t>
            </a:r>
            <a:r>
              <a:rPr lang="fr-CA" sz="900" dirty="0" smtClean="0">
                <a:solidFill>
                  <a:prstClr val="black"/>
                </a:solidFill>
              </a:rPr>
              <a:t>(66%)</a:t>
            </a:r>
            <a:endParaRPr lang="fr-CA" sz="900" dirty="0">
              <a:solidFill>
                <a:prstClr val="black"/>
              </a:solidFill>
            </a:endParaRPr>
          </a:p>
          <a:p>
            <a:pPr marL="228600" indent="-228600">
              <a:buFont typeface="Wingdings" panose="05000000000000000000" pitchFamily="2" charset="2"/>
              <a:buChar char="§"/>
            </a:pPr>
            <a:r>
              <a:rPr lang="fr-CA" sz="900" dirty="0">
                <a:solidFill>
                  <a:prstClr val="black"/>
                </a:solidFill>
              </a:rPr>
              <a:t>Les répondants considérant la conciliation comme une nuisance à leur carrière </a:t>
            </a:r>
            <a:r>
              <a:rPr lang="fr-CA" sz="900" dirty="0" smtClean="0">
                <a:solidFill>
                  <a:prstClr val="black"/>
                </a:solidFill>
              </a:rPr>
              <a:t>(75%) </a:t>
            </a:r>
            <a:r>
              <a:rPr lang="fr-CA" sz="900" dirty="0">
                <a:solidFill>
                  <a:prstClr val="black"/>
                </a:solidFill>
              </a:rPr>
              <a:t>et à leurs relations avec leurs collègues </a:t>
            </a:r>
            <a:r>
              <a:rPr lang="fr-CA" sz="900" dirty="0" smtClean="0">
                <a:solidFill>
                  <a:prstClr val="black"/>
                </a:solidFill>
              </a:rPr>
              <a:t>(75%)</a:t>
            </a:r>
          </a:p>
          <a:p>
            <a:pPr marL="228600" indent="-228600">
              <a:buFont typeface="Wingdings" panose="05000000000000000000" pitchFamily="2" charset="2"/>
              <a:buChar char="§"/>
            </a:pPr>
            <a:r>
              <a:rPr lang="fr-CA" sz="900" dirty="0" smtClean="0">
                <a:solidFill>
                  <a:prstClr val="black"/>
                </a:solidFill>
              </a:rPr>
              <a:t>Les plus jeunes (moins de 35 ans) (68%)</a:t>
            </a:r>
          </a:p>
          <a:p>
            <a:pPr marL="228600" indent="-228600">
              <a:buFont typeface="Wingdings" panose="05000000000000000000" pitchFamily="2" charset="2"/>
              <a:buChar char="§"/>
            </a:pPr>
            <a:r>
              <a:rPr lang="fr-CA" sz="900" dirty="0" smtClean="0">
                <a:solidFill>
                  <a:prstClr val="black"/>
                </a:solidFill>
              </a:rPr>
              <a:t>Les allophones (74%)</a:t>
            </a:r>
          </a:p>
          <a:p>
            <a:pPr marL="228600" indent="-228600">
              <a:buFont typeface="Wingdings" panose="05000000000000000000" pitchFamily="2" charset="2"/>
              <a:buChar char="§"/>
            </a:pPr>
            <a:r>
              <a:rPr lang="fr-CA" sz="900" dirty="0" smtClean="0">
                <a:solidFill>
                  <a:prstClr val="black"/>
                </a:solidFill>
              </a:rPr>
              <a:t>Les répondants qui ne sont pas nés au Canada (70%)</a:t>
            </a:r>
          </a:p>
          <a:p>
            <a:pPr marL="228600" indent="-228600">
              <a:buFont typeface="Wingdings" panose="05000000000000000000" pitchFamily="2" charset="2"/>
              <a:buChar char="§"/>
            </a:pPr>
            <a:r>
              <a:rPr lang="fr-CA" sz="900" dirty="0" smtClean="0">
                <a:solidFill>
                  <a:prstClr val="black"/>
                </a:solidFill>
              </a:rPr>
              <a:t>Les aidants naturels (67%)</a:t>
            </a:r>
          </a:p>
          <a:p>
            <a:pPr marL="228600" indent="-228600">
              <a:buFont typeface="Wingdings" panose="05000000000000000000" pitchFamily="2" charset="2"/>
              <a:buChar char="§"/>
            </a:pPr>
            <a:r>
              <a:rPr lang="fr-CA" sz="900" dirty="0" smtClean="0">
                <a:solidFill>
                  <a:prstClr val="black"/>
                </a:solidFill>
              </a:rPr>
              <a:t>Les répondants ayant un revenu moins élevé (moins de 60 000 $) (68%)</a:t>
            </a:r>
            <a:endParaRPr lang="fr-CA" sz="900" dirty="0">
              <a:solidFill>
                <a:prstClr val="black"/>
              </a:solidFill>
            </a:endParaRPr>
          </a:p>
        </p:txBody>
      </p:sp>
    </p:spTree>
    <p:extLst>
      <p:ext uri="{BB962C8B-B14F-4D97-AF65-F5344CB8AC3E}">
        <p14:creationId xmlns:p14="http://schemas.microsoft.com/office/powerpoint/2010/main" val="42834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37</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Q27</a:t>
            </a:r>
            <a:r>
              <a:rPr lang="fr-CA" sz="1100" dirty="0">
                <a:solidFill>
                  <a:srgbClr val="000000"/>
                </a:solidFill>
                <a:latin typeface="Calibri"/>
                <a:cs typeface="Calibri" panose="020F0502020204030204" pitchFamily="34" charset="0"/>
              </a:rPr>
              <a:t>. Quels sont les effets positifs pour vous d’avoir accès à des mesures de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PLUSIEURS </a:t>
            </a:r>
            <a:r>
              <a:rPr lang="en-CA" sz="1100" b="0" dirty="0">
                <a:solidFill>
                  <a:srgbClr val="000000"/>
                </a:solidFill>
                <a:latin typeface="Calibri"/>
                <a:cs typeface="Calibri" panose="020F0502020204030204" pitchFamily="34" charset="0"/>
              </a:rPr>
              <a:t>MENTIONS </a:t>
            </a:r>
            <a:r>
              <a:rPr lang="en-CA" sz="1100" b="0" dirty="0" smtClean="0">
                <a:solidFill>
                  <a:srgbClr val="000000"/>
                </a:solidFill>
                <a:latin typeface="Calibri"/>
                <a:cs typeface="Calibri" panose="020F0502020204030204" pitchFamily="34" charset="0"/>
              </a:rPr>
              <a:t>POSSIBLES*</a:t>
            </a:r>
            <a:endParaRPr lang="fr-CA" sz="1100" b="0" dirty="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p:txBody>
      </p:sp>
      <p:sp>
        <p:nvSpPr>
          <p:cNvPr id="7" name="ZoneTexte 6"/>
          <p:cNvSpPr txBox="1"/>
          <p:nvPr>
            <p:custDataLst>
              <p:tags r:id="rId3"/>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
        <p:nvSpPr>
          <p:cNvPr id="9" name="Titre 6"/>
          <p:cNvSpPr txBox="1">
            <a:spLocks/>
          </p:cNvSpPr>
          <p:nvPr>
            <p:custDataLst>
              <p:tags r:id="rId4"/>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Effets positifs de l’accès à des mesures de conciliation famille-travail</a:t>
            </a:r>
            <a:endParaRPr lang="fr-CA" sz="1800" cap="all" dirty="0">
              <a:solidFill>
                <a:prstClr val="black"/>
              </a:solidFill>
            </a:endParaRPr>
          </a:p>
        </p:txBody>
      </p:sp>
      <p:graphicFrame>
        <p:nvGraphicFramePr>
          <p:cNvPr id="8" name="Graphique 7"/>
          <p:cNvGraphicFramePr/>
          <p:nvPr>
            <p:custDataLst>
              <p:tags r:id="rId5"/>
            </p:custDataLst>
            <p:extLst>
              <p:ext uri="{D42A27DB-BD31-4B8C-83A1-F6EECF244321}">
                <p14:modId xmlns:p14="http://schemas.microsoft.com/office/powerpoint/2010/main" val="3151745768"/>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3232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38</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Q28</a:t>
            </a:r>
            <a:r>
              <a:rPr lang="fr-CA" sz="1100" dirty="0">
                <a:solidFill>
                  <a:srgbClr val="000000"/>
                </a:solidFill>
                <a:latin typeface="Calibri"/>
                <a:cs typeface="Calibri" panose="020F0502020204030204" pitchFamily="34" charset="0"/>
              </a:rPr>
              <a:t>. Et quels sont les effets négatifs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PLUSIEURS </a:t>
            </a:r>
            <a:r>
              <a:rPr lang="en-CA" sz="1100" b="0" dirty="0">
                <a:solidFill>
                  <a:srgbClr val="000000"/>
                </a:solidFill>
                <a:latin typeface="Calibri"/>
                <a:cs typeface="Calibri" panose="020F0502020204030204" pitchFamily="34" charset="0"/>
              </a:rPr>
              <a:t>MENTIONS </a:t>
            </a:r>
            <a:r>
              <a:rPr lang="en-CA" sz="1100" b="0" dirty="0" smtClean="0">
                <a:solidFill>
                  <a:srgbClr val="000000"/>
                </a:solidFill>
                <a:latin typeface="Calibri"/>
                <a:cs typeface="Calibri" panose="020F0502020204030204" pitchFamily="34" charset="0"/>
              </a:rPr>
              <a:t>POSSIBLES*</a:t>
            </a:r>
            <a:endParaRPr lang="fr-CA" sz="1100" b="0" dirty="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p:txBody>
      </p:sp>
      <p:sp>
        <p:nvSpPr>
          <p:cNvPr id="7" name="ZoneTexte 6"/>
          <p:cNvSpPr txBox="1"/>
          <p:nvPr>
            <p:custDataLst>
              <p:tags r:id="rId3"/>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
        <p:nvSpPr>
          <p:cNvPr id="9" name="Titre 6"/>
          <p:cNvSpPr txBox="1">
            <a:spLocks/>
          </p:cNvSpPr>
          <p:nvPr>
            <p:custDataLst>
              <p:tags r:id="rId4"/>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a:solidFill>
                  <a:prstClr val="black"/>
                </a:solidFill>
              </a:rPr>
              <a:t>Effets </a:t>
            </a:r>
            <a:r>
              <a:rPr lang="fr-CA" sz="2200" cap="all" dirty="0" smtClean="0">
                <a:solidFill>
                  <a:prstClr val="black"/>
                </a:solidFill>
              </a:rPr>
              <a:t>négatifs </a:t>
            </a:r>
            <a:r>
              <a:rPr lang="fr-CA" sz="2200" cap="all" dirty="0">
                <a:solidFill>
                  <a:prstClr val="black"/>
                </a:solidFill>
              </a:rPr>
              <a:t>de l’accès à des mesures de conciliation famille-travail</a:t>
            </a:r>
            <a:endParaRPr lang="fr-CA" sz="1800" cap="all" dirty="0">
              <a:solidFill>
                <a:prstClr val="black"/>
              </a:solidFill>
            </a:endParaRPr>
          </a:p>
        </p:txBody>
      </p:sp>
      <p:graphicFrame>
        <p:nvGraphicFramePr>
          <p:cNvPr id="6" name="Graphique 5"/>
          <p:cNvGraphicFramePr/>
          <p:nvPr>
            <p:custDataLst>
              <p:tags r:id="rId5"/>
            </p:custDataLst>
            <p:extLst>
              <p:ext uri="{D42A27DB-BD31-4B8C-83A1-F6EECF244321}">
                <p14:modId xmlns:p14="http://schemas.microsoft.com/office/powerpoint/2010/main" val="376433148"/>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464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1128596652"/>
              </p:ext>
            </p:extLst>
          </p:nvPr>
        </p:nvGraphicFramePr>
        <p:xfrm>
          <a:off x="485775" y="1055712"/>
          <a:ext cx="7181850" cy="5181600"/>
        </p:xfrm>
        <a:graphic>
          <a:graphicData uri="http://schemas.openxmlformats.org/presentationml/2006/ole">
            <mc:AlternateContent xmlns:mc="http://schemas.openxmlformats.org/markup-compatibility/2006">
              <mc:Choice xmlns:v="urn:schemas-microsoft-com:vml" Requires="v">
                <p:oleObj spid="_x0000_s19392" name="Feuille de calcul" r:id="rId9" imgW="7181778" imgH="5181500" progId="Excel.Sheet.12">
                  <p:embed/>
                </p:oleObj>
              </mc:Choice>
              <mc:Fallback>
                <p:oleObj name="Feuille de calcul" r:id="rId9" imgW="7181778" imgH="5181500" progId="Excel.Sheet.12">
                  <p:embed/>
                  <p:pic>
                    <p:nvPicPr>
                      <p:cNvPr id="0" name=""/>
                      <p:cNvPicPr>
                        <a:picLocks noChangeAspect="1" noChangeArrowheads="1"/>
                      </p:cNvPicPr>
                      <p:nvPr/>
                    </p:nvPicPr>
                    <p:blipFill>
                      <a:blip r:embed="rId10"/>
                      <a:srcRect/>
                      <a:stretch>
                        <a:fillRect/>
                      </a:stretch>
                    </p:blipFill>
                    <p:spPr bwMode="auto">
                      <a:xfrm>
                        <a:off x="485775" y="1055712"/>
                        <a:ext cx="71818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39</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Q29</a:t>
            </a:r>
            <a:r>
              <a:rPr lang="fr-CA" sz="1100" dirty="0">
                <a:solidFill>
                  <a:srgbClr val="000000"/>
                </a:solidFill>
                <a:latin typeface="Calibri"/>
                <a:cs typeface="Calibri" panose="020F0502020204030204" pitchFamily="34" charset="0"/>
              </a:rPr>
              <a:t>. Si votre employeur améliorait les mesures de conciliation famille-travail, quels seraient les principaux effets positifs sur votre vie familiale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MENTIONS </a:t>
            </a:r>
            <a:r>
              <a:rPr lang="en-CA" sz="1100" b="0" dirty="0">
                <a:solidFill>
                  <a:srgbClr val="000000"/>
                </a:solidFill>
                <a:latin typeface="Calibri"/>
                <a:cs typeface="Calibri" panose="020F0502020204030204" pitchFamily="34" charset="0"/>
              </a:rPr>
              <a:t>SPONTANÉES - PLUSIEURS MENTIONS POSSIBLES</a:t>
            </a:r>
            <a:r>
              <a:rPr lang="en-CA" sz="1100" b="0" dirty="0" smtClean="0">
                <a:solidFill>
                  <a:srgbClr val="000000"/>
                </a:solidFill>
                <a:latin typeface="Calibri"/>
                <a:cs typeface="Calibri" panose="020F0502020204030204" pitchFamily="34" charset="0"/>
              </a:rPr>
              <a:t>*</a:t>
            </a:r>
            <a:endParaRPr lang="fr-CA" sz="1100" b="0" dirty="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Tous les répondants, sauf les travailleurs autonomes (</a:t>
            </a:r>
            <a:r>
              <a:rPr lang="fr-CA" sz="1100" b="0" dirty="0" smtClean="0">
                <a:solidFill>
                  <a:srgbClr val="000000"/>
                </a:solidFill>
                <a:latin typeface="Calibri"/>
                <a:cs typeface="Calibri" panose="020F0502020204030204" pitchFamily="34" charset="0"/>
              </a:rPr>
              <a:t>n=2 786)</a:t>
            </a:r>
            <a:endParaRPr lang="fr-CA" sz="1100" b="0" dirty="0">
              <a:solidFill>
                <a:srgbClr val="000000"/>
              </a:solidFill>
              <a:latin typeface="Calibri"/>
              <a:cs typeface="Calibri" panose="020F0502020204030204" pitchFamily="34" charset="0"/>
            </a:endParaRPr>
          </a:p>
        </p:txBody>
      </p:sp>
      <p:sp>
        <p:nvSpPr>
          <p:cNvPr id="9" name="Titre 6"/>
          <p:cNvSpPr txBox="1">
            <a:spLocks/>
          </p:cNvSpPr>
          <p:nvPr>
            <p:custDataLst>
              <p:tags r:id="rId5"/>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Effets de l’accès à des mesures de conciliation famille-travail sur la vie de famille</a:t>
            </a:r>
            <a:endParaRPr lang="fr-CA" sz="1800" cap="all" dirty="0">
              <a:solidFill>
                <a:prstClr val="black"/>
              </a:solidFill>
            </a:endParaRPr>
          </a:p>
        </p:txBody>
      </p:sp>
      <p:sp>
        <p:nvSpPr>
          <p:cNvPr id="6" name="ZoneTexte 5"/>
          <p:cNvSpPr txBox="1"/>
          <p:nvPr>
            <p:custDataLst>
              <p:tags r:id="rId6"/>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Tree>
    <p:extLst>
      <p:ext uri="{BB962C8B-B14F-4D97-AF65-F5344CB8AC3E}">
        <p14:creationId xmlns:p14="http://schemas.microsoft.com/office/powerpoint/2010/main" val="131736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a:t>
            </a:fld>
            <a:endParaRPr lang="en-US" dirty="0">
              <a:solidFill>
                <a:srgbClr val="B3B3B3"/>
              </a:solidFill>
            </a:endParaRPr>
          </a:p>
        </p:txBody>
      </p:sp>
      <p:sp>
        <p:nvSpPr>
          <p:cNvPr id="15" name="Titre 6"/>
          <p:cNvSpPr txBox="1">
            <a:spLocks/>
          </p:cNvSpPr>
          <p:nvPr>
            <p:custDataLst>
              <p:tags r:id="rId2"/>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Contexte et objectifs</a:t>
            </a:r>
          </a:p>
        </p:txBody>
      </p:sp>
      <p:sp>
        <p:nvSpPr>
          <p:cNvPr id="5" name="Espace réservé du texte 7"/>
          <p:cNvSpPr txBox="1">
            <a:spLocks/>
          </p:cNvSpPr>
          <p:nvPr>
            <p:custDataLst>
              <p:tags r:id="rId3"/>
            </p:custDataLst>
          </p:nvPr>
        </p:nvSpPr>
        <p:spPr>
          <a:xfrm>
            <a:off x="400264" y="1112902"/>
            <a:ext cx="8400836" cy="3130623"/>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400" b="0" dirty="0" smtClean="0">
                <a:solidFill>
                  <a:prstClr val="black"/>
                </a:solidFill>
                <a:latin typeface="Calibri"/>
                <a:cs typeface="Calibri" panose="020F0502020204030204" pitchFamily="34" charset="0"/>
              </a:rPr>
              <a:t>Léger </a:t>
            </a:r>
            <a:r>
              <a:rPr lang="fr-CA" sz="1400" b="0" dirty="0">
                <a:solidFill>
                  <a:prstClr val="black"/>
                </a:solidFill>
                <a:latin typeface="Calibri"/>
                <a:cs typeface="Calibri" panose="020F0502020204030204" pitchFamily="34" charset="0"/>
              </a:rPr>
              <a:t>a été mandaté </a:t>
            </a:r>
            <a:r>
              <a:rPr lang="fr-CA" sz="1400" b="0" dirty="0" smtClean="0">
                <a:solidFill>
                  <a:prstClr val="black"/>
                </a:solidFill>
                <a:latin typeface="Calibri"/>
                <a:cs typeface="Calibri" panose="020F0502020204030204" pitchFamily="34" charset="0"/>
              </a:rPr>
              <a:t>par le Réseau pour un Québec Famille afin de réaliser </a:t>
            </a:r>
            <a:r>
              <a:rPr lang="fr-CA" sz="1400" b="0" dirty="0">
                <a:solidFill>
                  <a:prstClr val="black"/>
                </a:solidFill>
                <a:latin typeface="Calibri"/>
                <a:cs typeface="Calibri" panose="020F0502020204030204" pitchFamily="34" charset="0"/>
              </a:rPr>
              <a:t>une étude </a:t>
            </a:r>
            <a:r>
              <a:rPr lang="fr-CA" sz="1400" b="0" dirty="0" smtClean="0">
                <a:solidFill>
                  <a:prstClr val="black"/>
                </a:solidFill>
                <a:latin typeface="Calibri"/>
                <a:cs typeface="Calibri" panose="020F0502020204030204" pitchFamily="34" charset="0"/>
              </a:rPr>
              <a:t>sur la conciliation famille-travail auprès de </a:t>
            </a:r>
            <a:r>
              <a:rPr lang="fr-CA" sz="1400" b="0" dirty="0">
                <a:solidFill>
                  <a:prstClr val="black"/>
                </a:solidFill>
                <a:latin typeface="Calibri"/>
                <a:cs typeface="Calibri" panose="020F0502020204030204" pitchFamily="34" charset="0"/>
              </a:rPr>
              <a:t>Québécois âgés </a:t>
            </a:r>
            <a:r>
              <a:rPr lang="fr-CA" sz="1400" b="0" dirty="0" smtClean="0">
                <a:solidFill>
                  <a:prstClr val="black"/>
                </a:solidFill>
                <a:latin typeface="Calibri"/>
                <a:cs typeface="Calibri" panose="020F0502020204030204" pitchFamily="34" charset="0"/>
              </a:rPr>
              <a:t>de 18 ou plus, ayant un emploi et étant parents d’au moins un enfant mineur qui habitent avec eux.</a:t>
            </a:r>
          </a:p>
          <a:p>
            <a:pPr marL="0" indent="0" algn="just">
              <a:buNone/>
            </a:pPr>
            <a:endParaRPr lang="fr-CA" sz="1400" b="0" dirty="0" smtClean="0">
              <a:solidFill>
                <a:prstClr val="black"/>
              </a:solidFill>
              <a:latin typeface="Calibri"/>
              <a:cs typeface="Calibri" panose="020F0502020204030204" pitchFamily="34" charset="0"/>
            </a:endParaRPr>
          </a:p>
          <a:p>
            <a:pPr marL="0" indent="0" algn="just">
              <a:buNone/>
            </a:pPr>
            <a:r>
              <a:rPr lang="fr-CA" sz="1400" b="0" dirty="0" smtClean="0">
                <a:solidFill>
                  <a:prstClr val="black"/>
                </a:solidFill>
                <a:latin typeface="Calibri"/>
                <a:cs typeface="Calibri" panose="020F0502020204030204" pitchFamily="34" charset="0"/>
              </a:rPr>
              <a:t>Plus </a:t>
            </a:r>
            <a:r>
              <a:rPr lang="fr-CA" sz="1400" b="0" dirty="0">
                <a:solidFill>
                  <a:prstClr val="black"/>
                </a:solidFill>
                <a:latin typeface="Calibri"/>
                <a:cs typeface="Calibri" panose="020F0502020204030204" pitchFamily="34" charset="0"/>
              </a:rPr>
              <a:t>particulièrement, les objectifs de cette étude étaient </a:t>
            </a:r>
            <a:r>
              <a:rPr lang="fr-CA" sz="1400" b="0" dirty="0" smtClean="0">
                <a:solidFill>
                  <a:prstClr val="black"/>
                </a:solidFill>
                <a:latin typeface="Calibri"/>
                <a:cs typeface="Calibri" panose="020F0502020204030204" pitchFamily="34" charset="0"/>
              </a:rPr>
              <a:t>d’obtenir de l’information sur :</a:t>
            </a:r>
          </a:p>
          <a:p>
            <a:pPr algn="just">
              <a:buFont typeface="Wingdings" panose="05000000000000000000" pitchFamily="2" charset="2"/>
              <a:buChar char="§"/>
            </a:pPr>
            <a:r>
              <a:rPr lang="fr-CA" sz="1400" b="0" dirty="0">
                <a:solidFill>
                  <a:prstClr val="black"/>
                </a:solidFill>
                <a:latin typeface="Calibri"/>
                <a:cs typeface="Calibri" panose="020F0502020204030204" pitchFamily="34" charset="0"/>
              </a:rPr>
              <a:t>l</a:t>
            </a:r>
            <a:r>
              <a:rPr lang="fr-CA" sz="1400" b="0" dirty="0" smtClean="0">
                <a:solidFill>
                  <a:prstClr val="black"/>
                </a:solidFill>
                <a:latin typeface="Calibri"/>
                <a:cs typeface="Calibri" panose="020F0502020204030204" pitchFamily="34" charset="0"/>
              </a:rPr>
              <a:t>e profil des parents québécois qui travaillent</a:t>
            </a:r>
          </a:p>
          <a:p>
            <a:pPr algn="just">
              <a:buFont typeface="Wingdings" panose="05000000000000000000" pitchFamily="2" charset="2"/>
              <a:buChar char="§"/>
            </a:pPr>
            <a:r>
              <a:rPr lang="fr-CA" sz="1400" b="0" dirty="0" smtClean="0">
                <a:solidFill>
                  <a:prstClr val="black"/>
                </a:solidFill>
                <a:latin typeface="Calibri"/>
                <a:cs typeface="Calibri" panose="020F0502020204030204" pitchFamily="34" charset="0"/>
              </a:rPr>
              <a:t>le temps consacré à diverses tâches du quotidien (soins aux enfants, travail, transport, etc.)</a:t>
            </a:r>
          </a:p>
          <a:p>
            <a:pPr algn="just">
              <a:buFont typeface="Wingdings" panose="05000000000000000000" pitchFamily="2" charset="2"/>
              <a:buChar char="§"/>
            </a:pPr>
            <a:r>
              <a:rPr lang="fr-CA" sz="1400" b="0" dirty="0">
                <a:solidFill>
                  <a:prstClr val="black"/>
                </a:solidFill>
                <a:latin typeface="Calibri"/>
                <a:cs typeface="Calibri" panose="020F0502020204030204" pitchFamily="34" charset="0"/>
              </a:rPr>
              <a:t>la conciliation famille-travail (mesures accessibles, facilité à concilier travail et famille, etc</a:t>
            </a:r>
            <a:r>
              <a:rPr lang="fr-CA" sz="1400" b="0" dirty="0" smtClean="0">
                <a:solidFill>
                  <a:prstClr val="black"/>
                </a:solidFill>
                <a:latin typeface="Calibri"/>
                <a:cs typeface="Calibri" panose="020F0502020204030204" pitchFamily="34" charset="0"/>
              </a:rPr>
              <a:t>.)</a:t>
            </a:r>
          </a:p>
          <a:p>
            <a:pPr algn="just">
              <a:buFont typeface="Wingdings" panose="05000000000000000000" pitchFamily="2" charset="2"/>
              <a:buChar char="§"/>
            </a:pPr>
            <a:r>
              <a:rPr lang="fr-CA" sz="1400" b="0" dirty="0" smtClean="0">
                <a:solidFill>
                  <a:prstClr val="black"/>
                </a:solidFill>
                <a:latin typeface="Calibri"/>
                <a:cs typeface="Calibri" panose="020F0502020204030204" pitchFamily="34" charset="0"/>
              </a:rPr>
              <a:t>la présence et la contribution d’un(e) conjoint(e) dans le foyer</a:t>
            </a:r>
          </a:p>
          <a:p>
            <a:pPr algn="just">
              <a:buFont typeface="Wingdings" panose="05000000000000000000" pitchFamily="2" charset="2"/>
              <a:buChar char="§"/>
            </a:pPr>
            <a:r>
              <a:rPr lang="fr-CA" sz="1400" b="0" dirty="0" smtClean="0">
                <a:solidFill>
                  <a:prstClr val="black"/>
                </a:solidFill>
                <a:latin typeface="Calibri"/>
                <a:cs typeface="Calibri" panose="020F0502020204030204" pitchFamily="34" charset="0"/>
              </a:rPr>
              <a:t>l’aide de la société pour concilier le travail et la famille </a:t>
            </a:r>
          </a:p>
          <a:p>
            <a:pPr algn="just">
              <a:buFont typeface="Wingdings" panose="05000000000000000000" pitchFamily="2" charset="2"/>
              <a:buChar char="§"/>
            </a:pPr>
            <a:endParaRPr lang="fr-CA" sz="1400" b="0" dirty="0" smtClean="0">
              <a:solidFill>
                <a:prstClr val="black"/>
              </a:solidFill>
              <a:latin typeface="Calibri"/>
              <a:cs typeface="Calibri" panose="020F0502020204030204" pitchFamily="34" charset="0"/>
            </a:endParaRPr>
          </a:p>
          <a:p>
            <a:pPr algn="just">
              <a:buFont typeface="Wingdings" panose="05000000000000000000" pitchFamily="2" charset="2"/>
              <a:buChar char="§"/>
            </a:pPr>
            <a:endParaRPr lang="fr-CA" sz="1400" b="0" dirty="0" smtClean="0">
              <a:solidFill>
                <a:prstClr val="black"/>
              </a:solidFill>
              <a:latin typeface="Calibri"/>
              <a:cs typeface="Calibri" panose="020F0502020204030204" pitchFamily="34" charset="0"/>
            </a:endParaRPr>
          </a:p>
          <a:p>
            <a:pPr marL="0" lvl="1" indent="0" algn="just">
              <a:buNone/>
            </a:pPr>
            <a:endParaRPr lang="fr-CA" sz="1400" dirty="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2856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1252969206"/>
              </p:ext>
            </p:extLst>
          </p:nvPr>
        </p:nvGraphicFramePr>
        <p:xfrm>
          <a:off x="511175" y="1420813"/>
          <a:ext cx="7181850" cy="2924175"/>
        </p:xfrm>
        <a:graphic>
          <a:graphicData uri="http://schemas.openxmlformats.org/presentationml/2006/ole">
            <mc:AlternateContent xmlns:mc="http://schemas.openxmlformats.org/markup-compatibility/2006">
              <mc:Choice xmlns:v="urn:schemas-microsoft-com:vml" Requires="v">
                <p:oleObj spid="_x0000_s20415" name="Feuille de calcul" r:id="rId9" imgW="7181778" imgH="2924118" progId="Excel.Sheet.12">
                  <p:embed/>
                </p:oleObj>
              </mc:Choice>
              <mc:Fallback>
                <p:oleObj name="Feuille de calcul" r:id="rId9" imgW="7181778" imgH="2924118" progId="Excel.Sheet.12">
                  <p:embed/>
                  <p:pic>
                    <p:nvPicPr>
                      <p:cNvPr id="0" name=""/>
                      <p:cNvPicPr>
                        <a:picLocks noChangeAspect="1" noChangeArrowheads="1"/>
                      </p:cNvPicPr>
                      <p:nvPr/>
                    </p:nvPicPr>
                    <p:blipFill>
                      <a:blip r:embed="rId10"/>
                      <a:srcRect/>
                      <a:stretch>
                        <a:fillRect/>
                      </a:stretch>
                    </p:blipFill>
                    <p:spPr bwMode="auto">
                      <a:xfrm>
                        <a:off x="511175" y="1420813"/>
                        <a:ext cx="71818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40</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Q30</a:t>
            </a:r>
            <a:r>
              <a:rPr lang="fr-CA" sz="1100" dirty="0">
                <a:solidFill>
                  <a:srgbClr val="000000"/>
                </a:solidFill>
                <a:latin typeface="Calibri"/>
                <a:cs typeface="Calibri" panose="020F0502020204030204" pitchFamily="34" charset="0"/>
              </a:rPr>
              <a:t>. Quelles sont vos principales préoccupations en matière de vie familiale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PLUSIEURS </a:t>
            </a:r>
            <a:r>
              <a:rPr lang="en-CA" sz="1100" b="0" dirty="0">
                <a:solidFill>
                  <a:srgbClr val="000000"/>
                </a:solidFill>
                <a:latin typeface="Calibri"/>
                <a:cs typeface="Calibri" panose="020F0502020204030204" pitchFamily="34" charset="0"/>
              </a:rPr>
              <a:t>MENTIONS </a:t>
            </a:r>
            <a:r>
              <a:rPr lang="en-CA" sz="1100" b="0" dirty="0" smtClean="0">
                <a:solidFill>
                  <a:srgbClr val="000000"/>
                </a:solidFill>
                <a:latin typeface="Calibri"/>
                <a:cs typeface="Calibri" panose="020F0502020204030204" pitchFamily="34" charset="0"/>
              </a:rPr>
              <a:t>POSSIBLES*</a:t>
            </a:r>
            <a:endParaRPr lang="fr-CA" sz="1100" b="0" dirty="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p:txBody>
      </p:sp>
      <p:sp>
        <p:nvSpPr>
          <p:cNvPr id="7" name="ZoneTexte 6"/>
          <p:cNvSpPr txBox="1"/>
          <p:nvPr>
            <p:custDataLst>
              <p:tags r:id="rId5"/>
            </p:custDataLst>
          </p:nvPr>
        </p:nvSpPr>
        <p:spPr>
          <a:xfrm>
            <a:off x="399600" y="6347297"/>
            <a:ext cx="7118750" cy="246221"/>
          </a:xfrm>
          <a:prstGeom prst="rect">
            <a:avLst/>
          </a:prstGeom>
          <a:noFill/>
        </p:spPr>
        <p:txBody>
          <a:bodyPr wrap="square" rtlCol="0">
            <a:spAutoFit/>
          </a:bodyPr>
          <a:lstStyle/>
          <a:p>
            <a:pPr defTabSz="457200"/>
            <a:r>
              <a:rPr lang="fr-CA" sz="1000" dirty="0" smtClean="0">
                <a:solidFill>
                  <a:srgbClr val="000000"/>
                </a:solidFill>
                <a:cs typeface="Calibri" panose="020F0502020204030204" pitchFamily="34" charset="0"/>
              </a:rPr>
              <a:t>*Les répondants ayant la possibilité de donner plusieurs réponses, le total des mentions peut être supérieur à 100%.</a:t>
            </a:r>
          </a:p>
        </p:txBody>
      </p:sp>
      <p:sp>
        <p:nvSpPr>
          <p:cNvPr id="9" name="Titre 6"/>
          <p:cNvSpPr txBox="1">
            <a:spLocks/>
          </p:cNvSpPr>
          <p:nvPr>
            <p:custDataLst>
              <p:tags r:id="rId6"/>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Principales préoccupations en matière de vie familiale</a:t>
            </a:r>
            <a:endParaRPr lang="fr-CA" sz="1800" cap="all" dirty="0">
              <a:solidFill>
                <a:prstClr val="black"/>
              </a:solidFill>
            </a:endParaRPr>
          </a:p>
        </p:txBody>
      </p:sp>
    </p:spTree>
    <p:extLst>
      <p:ext uri="{BB962C8B-B14F-4D97-AF65-F5344CB8AC3E}">
        <p14:creationId xmlns:p14="http://schemas.microsoft.com/office/powerpoint/2010/main" val="18740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41</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Q23</a:t>
            </a:r>
            <a:r>
              <a:rPr lang="fr-CA" sz="1100" dirty="0">
                <a:solidFill>
                  <a:srgbClr val="000000"/>
                </a:solidFill>
                <a:latin typeface="Calibri"/>
                <a:cs typeface="Calibri" panose="020F0502020204030204" pitchFamily="34" charset="0"/>
              </a:rPr>
              <a:t>. Est-ce que le besoin de concilier vos obligations professionnelles avec vos obligations familiales a déjà nui à l’avancement de votre carrière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Impact des obligations familiales sur l’avancement de la carrière</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2331086835"/>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5"/>
            </p:custDataLst>
          </p:nvPr>
        </p:nvSpPr>
        <p:spPr>
          <a:xfrm>
            <a:off x="611560" y="2132329"/>
            <a:ext cx="2160240" cy="2160240"/>
          </a:xfrm>
          <a:prstGeom prst="wedgeRoundRectCallout">
            <a:avLst>
              <a:gd name="adj1" fmla="val 9084"/>
              <a:gd name="adj2" fmla="val 56989"/>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travaillant à temps partiel (36%), les travailleurs autonomes (43%) et ceux en congé parental / de maladie (37%)</a:t>
            </a:r>
          </a:p>
          <a:p>
            <a:pPr marL="228600" indent="-228600">
              <a:buFont typeface="Wingdings" panose="05000000000000000000" pitchFamily="2" charset="2"/>
              <a:buChar char="§"/>
            </a:pPr>
            <a:r>
              <a:rPr lang="fr-CA" sz="900" dirty="0" smtClean="0">
                <a:solidFill>
                  <a:prstClr val="black"/>
                </a:solidFill>
              </a:rPr>
              <a:t>Les répondants ayant des horaires irréguliers (47%)</a:t>
            </a:r>
          </a:p>
          <a:p>
            <a:pPr marL="228600" indent="-228600">
              <a:buFont typeface="Wingdings" panose="05000000000000000000" pitchFamily="2" charset="2"/>
              <a:buChar char="§"/>
            </a:pPr>
            <a:r>
              <a:rPr lang="fr-CA" sz="900" dirty="0" smtClean="0">
                <a:solidFill>
                  <a:prstClr val="black"/>
                </a:solidFill>
              </a:rPr>
              <a:t>Les répondants trouvant la conciliation difficile (38%)</a:t>
            </a:r>
          </a:p>
          <a:p>
            <a:pPr marL="228600" indent="-228600">
              <a:buFont typeface="Wingdings" panose="05000000000000000000" pitchFamily="2" charset="2"/>
              <a:buChar char="§"/>
            </a:pPr>
            <a:r>
              <a:rPr lang="fr-CA" sz="900" dirty="0">
                <a:solidFill>
                  <a:prstClr val="black"/>
                </a:solidFill>
              </a:rPr>
              <a:t>Les répondants considérant la conciliation comme une nuisance à </a:t>
            </a:r>
            <a:r>
              <a:rPr lang="fr-CA" sz="900" dirty="0" smtClean="0">
                <a:solidFill>
                  <a:prstClr val="black"/>
                </a:solidFill>
              </a:rPr>
              <a:t>leurs </a:t>
            </a:r>
            <a:r>
              <a:rPr lang="fr-CA" sz="900" dirty="0">
                <a:solidFill>
                  <a:prstClr val="black"/>
                </a:solidFill>
              </a:rPr>
              <a:t>relations avec leurs collègues </a:t>
            </a:r>
            <a:r>
              <a:rPr lang="fr-CA" sz="900" dirty="0" smtClean="0">
                <a:solidFill>
                  <a:prstClr val="black"/>
                </a:solidFill>
              </a:rPr>
              <a:t>(64%)</a:t>
            </a:r>
          </a:p>
        </p:txBody>
      </p:sp>
    </p:spTree>
    <p:extLst>
      <p:ext uri="{BB962C8B-B14F-4D97-AF65-F5344CB8AC3E}">
        <p14:creationId xmlns:p14="http://schemas.microsoft.com/office/powerpoint/2010/main" val="162329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42</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Q24</a:t>
            </a:r>
            <a:r>
              <a:rPr lang="fr-CA" sz="1100" dirty="0">
                <a:solidFill>
                  <a:srgbClr val="000000"/>
                </a:solidFill>
                <a:latin typeface="Calibri"/>
                <a:cs typeface="Calibri" panose="020F0502020204030204" pitchFamily="34" charset="0"/>
              </a:rPr>
              <a:t>. Est-ce que le besoin de concilier vos obligations professionnelles avec vos obligations familiales a déjà nui à vos relations avec vos collègues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Impact des obligations familiales sur les relations avec les collègues</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1987266110"/>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5"/>
            </p:custDataLst>
          </p:nvPr>
        </p:nvSpPr>
        <p:spPr>
          <a:xfrm>
            <a:off x="611560" y="3717559"/>
            <a:ext cx="2160240" cy="863569"/>
          </a:xfrm>
          <a:prstGeom prst="wedgeRoundRectCallout">
            <a:avLst>
              <a:gd name="adj1" fmla="val 4153"/>
              <a:gd name="adj2" fmla="val 67269"/>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a:t>
            </a:r>
            <a:r>
              <a:rPr lang="fr-CA" sz="900" dirty="0">
                <a:solidFill>
                  <a:prstClr val="black"/>
                </a:solidFill>
              </a:rPr>
              <a:t>répondants considérant la conciliation comme une nuisance à </a:t>
            </a:r>
            <a:r>
              <a:rPr lang="fr-CA" sz="900" dirty="0" smtClean="0">
                <a:solidFill>
                  <a:prstClr val="black"/>
                </a:solidFill>
              </a:rPr>
              <a:t>leur carrière (32%)</a:t>
            </a:r>
          </a:p>
        </p:txBody>
      </p:sp>
    </p:spTree>
    <p:extLst>
      <p:ext uri="{BB962C8B-B14F-4D97-AF65-F5344CB8AC3E}">
        <p14:creationId xmlns:p14="http://schemas.microsoft.com/office/powerpoint/2010/main" val="70268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677880" y="4419601"/>
            <a:ext cx="7466119" cy="1529953"/>
          </a:xfrm>
        </p:spPr>
        <p:txBody>
          <a:bodyPr/>
          <a:lstStyle/>
          <a:p>
            <a:pPr algn="l"/>
            <a:r>
              <a:rPr lang="fr-CA" dirty="0"/>
              <a:t>3</a:t>
            </a:r>
            <a:r>
              <a:rPr lang="fr-CA" noProof="0" dirty="0" smtClean="0"/>
              <a:t>. </a:t>
            </a:r>
            <a:r>
              <a:rPr lang="fr-CA" dirty="0" smtClean="0"/>
              <a:t>Le/la conjoint(e)</a:t>
            </a:r>
            <a:endParaRPr lang="fr-CA" noProof="0" dirty="0"/>
          </a:p>
        </p:txBody>
      </p:sp>
    </p:spTree>
    <p:extLst>
      <p:ext uri="{BB962C8B-B14F-4D97-AF65-F5344CB8AC3E}">
        <p14:creationId xmlns:p14="http://schemas.microsoft.com/office/powerpoint/2010/main" val="7852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44</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400" dirty="0">
                <a:solidFill>
                  <a:srgbClr val="1F6394"/>
                </a:solidFill>
                <a:latin typeface="Calibri"/>
              </a:rPr>
              <a:t>Un soutien </a:t>
            </a:r>
            <a:r>
              <a:rPr lang="fr-CA" sz="1400" dirty="0" smtClean="0">
                <a:solidFill>
                  <a:srgbClr val="1F6394"/>
                </a:solidFill>
                <a:latin typeface="Calibri"/>
              </a:rPr>
              <a:t>à améliorer</a:t>
            </a:r>
          </a:p>
          <a:p>
            <a:pPr marL="0" indent="0" algn="just">
              <a:buFont typeface="Arial"/>
              <a:buNone/>
            </a:pPr>
            <a:endParaRPr lang="fr-CA" sz="1400" dirty="0">
              <a:solidFill>
                <a:srgbClr val="1F6394"/>
              </a:solidFill>
              <a:latin typeface="Calibri"/>
            </a:endParaRPr>
          </a:p>
          <a:p>
            <a:pPr algn="just">
              <a:buFont typeface="Wingdings" panose="05000000000000000000" pitchFamily="2" charset="2"/>
              <a:buChar char="§"/>
            </a:pPr>
            <a:r>
              <a:rPr lang="fr-CA" sz="1400" b="0" dirty="0">
                <a:solidFill>
                  <a:prstClr val="black"/>
                </a:solidFill>
                <a:latin typeface="Calibri"/>
              </a:rPr>
              <a:t>Plus de 8 parents sondés sur 10 (82%) vivent avec leur conjoint(e). La grande majorité des conjoint(e)s sont employé(e)s à temps plein (74%), avec des horaires ou quarts normaux de jour (71%). Ils/elles travaillent 37 heures en moyenne, et la moitié d’entre eux/elles (51%) disposent de mesures dans leur milieu de travail pour leur permettre de concilier travail et responsabilités familiales. </a:t>
            </a:r>
          </a:p>
          <a:p>
            <a:pPr algn="just">
              <a:buFont typeface="Wingdings" panose="05000000000000000000" pitchFamily="2" charset="2"/>
              <a:buChar char="§"/>
            </a:pPr>
            <a:endParaRPr lang="fr-CA" sz="1400" b="0" dirty="0" smtClean="0">
              <a:solidFill>
                <a:prstClr val="black"/>
              </a:solidFill>
              <a:latin typeface="Calibri"/>
            </a:endParaRPr>
          </a:p>
          <a:p>
            <a:pPr algn="just">
              <a:buFont typeface="Wingdings" panose="05000000000000000000" pitchFamily="2" charset="2"/>
              <a:buChar char="§"/>
            </a:pPr>
            <a:r>
              <a:rPr lang="fr-CA" sz="1400" b="0" dirty="0" smtClean="0">
                <a:solidFill>
                  <a:prstClr val="black"/>
                </a:solidFill>
                <a:latin typeface="Calibri"/>
              </a:rPr>
              <a:t>Lorsqu’il </a:t>
            </a:r>
            <a:r>
              <a:rPr lang="fr-CA" sz="1400" b="0" dirty="0">
                <a:solidFill>
                  <a:prstClr val="black"/>
                </a:solidFill>
                <a:latin typeface="Calibri"/>
              </a:rPr>
              <a:t>s’agit des tâches domestiques ou celles liées aux soins des enfants, les conjoint(e)s participent à parts relativement égales (respectivement 61% et 56%) dans la majorité des cas. Notons toutefois que plus du quart des parents interrogés (26%) indiquent qu’ils s’occupent, </a:t>
            </a:r>
            <a:r>
              <a:rPr lang="fr-CA" sz="1400" b="0" dirty="0" smtClean="0">
                <a:solidFill>
                  <a:prstClr val="black"/>
                </a:solidFill>
                <a:latin typeface="Calibri"/>
              </a:rPr>
              <a:t>soit </a:t>
            </a:r>
            <a:r>
              <a:rPr lang="fr-CA" sz="1400" b="0" dirty="0">
                <a:solidFill>
                  <a:prstClr val="black"/>
                </a:solidFill>
                <a:latin typeface="Calibri"/>
              </a:rPr>
              <a:t>entièrement ou majoritairement, des tâches domestiques. Cette proportion monte à 28% pour les tâches liées aux soins des enfants. </a:t>
            </a: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saillants</a:t>
            </a:r>
          </a:p>
        </p:txBody>
      </p:sp>
    </p:spTree>
    <p:extLst>
      <p:ext uri="{BB962C8B-B14F-4D97-AF65-F5344CB8AC3E}">
        <p14:creationId xmlns:p14="http://schemas.microsoft.com/office/powerpoint/2010/main" val="18903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45</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Q7</a:t>
            </a:r>
            <a:r>
              <a:rPr lang="fr-CA" sz="1100" dirty="0">
                <a:solidFill>
                  <a:srgbClr val="000000"/>
                </a:solidFill>
                <a:latin typeface="Calibri"/>
                <a:cs typeface="Calibri" panose="020F0502020204030204" pitchFamily="34" charset="0"/>
              </a:rPr>
              <a:t>. Habitez-vous seul(e) ou avec un(e) conjoint(e)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Présence d’un(e) conjoint(E) dans le foyer</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2920418897"/>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à coins arrondis 7"/>
          <p:cNvSpPr/>
          <p:nvPr>
            <p:custDataLst>
              <p:tags r:id="rId5"/>
            </p:custDataLst>
          </p:nvPr>
        </p:nvSpPr>
        <p:spPr>
          <a:xfrm>
            <a:off x="1115616" y="3933056"/>
            <a:ext cx="2520280" cy="576064"/>
          </a:xfrm>
          <a:prstGeom prst="wedgeRoundRectCallout">
            <a:avLst>
              <a:gd name="adj1" fmla="val -21566"/>
              <a:gd name="adj2" fmla="val 70068"/>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ayant un revenu moins élevé (moins de 60 000 $) (38%)</a:t>
            </a:r>
          </a:p>
        </p:txBody>
      </p:sp>
    </p:spTree>
    <p:extLst>
      <p:ext uri="{BB962C8B-B14F-4D97-AF65-F5344CB8AC3E}">
        <p14:creationId xmlns:p14="http://schemas.microsoft.com/office/powerpoint/2010/main" val="13417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46</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Q42</a:t>
            </a:r>
            <a:r>
              <a:rPr lang="fr-CA" sz="1100" dirty="0">
                <a:solidFill>
                  <a:srgbClr val="000000"/>
                </a:solidFill>
                <a:latin typeface="Calibri"/>
                <a:cs typeface="Calibri" panose="020F0502020204030204" pitchFamily="34" charset="0"/>
              </a:rPr>
              <a:t>. Quelle est la situation d’emploi actuelle de votre conjoint(e)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Les répondants qui habitent avec un(e) conjoint(e) (n=2 445)</a:t>
            </a: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Situation d’emploi actuelle du/de la conjoint(e)</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906368632"/>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565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47</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Q45</a:t>
            </a:r>
            <a:r>
              <a:rPr lang="fr-CA" sz="1100" dirty="0">
                <a:solidFill>
                  <a:srgbClr val="000000"/>
                </a:solidFill>
                <a:latin typeface="Calibri"/>
                <a:cs typeface="Calibri" panose="020F0502020204030204" pitchFamily="34" charset="0"/>
              </a:rPr>
              <a:t>. Quelle catégorie décrit le mieux l’horaire de travail habituel de votre conjoint(e)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a:solidFill>
                  <a:srgbClr val="000000"/>
                </a:solidFill>
                <a:latin typeface="Calibri"/>
                <a:cs typeface="Calibri" panose="020F0502020204030204" pitchFamily="34" charset="0"/>
              </a:rPr>
              <a:t>Base : Les répondants </a:t>
            </a:r>
            <a:r>
              <a:rPr lang="fr-CA" sz="1100" b="0" dirty="0" smtClean="0">
                <a:solidFill>
                  <a:srgbClr val="000000"/>
                </a:solidFill>
                <a:latin typeface="Calibri"/>
                <a:cs typeface="Calibri" panose="020F0502020204030204" pitchFamily="34" charset="0"/>
              </a:rPr>
              <a:t>dont le/la conjoint(e) travaille (n=2 </a:t>
            </a:r>
            <a:r>
              <a:rPr lang="fr-CA" sz="1100" b="0" dirty="0">
                <a:solidFill>
                  <a:srgbClr val="000000"/>
                </a:solidFill>
                <a:latin typeface="Calibri"/>
                <a:cs typeface="Calibri" panose="020F0502020204030204" pitchFamily="34" charset="0"/>
              </a:rPr>
              <a:t>300)</a:t>
            </a: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Horaire de travail du/de la conjoint(e)</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3594053016"/>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574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48</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Q43. En moyenne, combien d’heures par semaine votre conjoint(e) travaille-t-il/elle ?</a:t>
            </a:r>
          </a:p>
          <a:p>
            <a:pPr marL="0" indent="0" algn="just">
              <a:buFont typeface="Arial"/>
              <a:buNone/>
            </a:pPr>
            <a:r>
              <a:rPr lang="fr-CA" sz="1100" b="0" dirty="0">
                <a:solidFill>
                  <a:srgbClr val="000000"/>
                </a:solidFill>
                <a:latin typeface="Calibri"/>
                <a:cs typeface="Calibri" panose="020F0502020204030204" pitchFamily="34" charset="0"/>
              </a:rPr>
              <a:t>Base : Les répondants dont le/la conjoint(e) travaille (n=2 300)</a:t>
            </a: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Nombre d’heures travaillées par le/la conjoint(e)</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1806928972"/>
              </p:ext>
            </p:extLst>
          </p:nvPr>
        </p:nvGraphicFramePr>
        <p:xfrm>
          <a:off x="571501" y="1876424"/>
          <a:ext cx="7686675" cy="428888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5"/>
            </p:custDataLst>
          </p:nvPr>
        </p:nvSpPr>
        <p:spPr>
          <a:xfrm>
            <a:off x="5870128" y="5157192"/>
            <a:ext cx="2664296" cy="792088"/>
          </a:xfrm>
          <a:prstGeom prst="roundRect">
            <a:avLst>
              <a:gd name="adj" fmla="val 8821"/>
            </a:avLst>
          </a:prstGeom>
          <a:solidFill>
            <a:srgbClr val="1F63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solidFill>
                  <a:prstClr val="white"/>
                </a:solidFill>
              </a:rPr>
              <a:t>Moyennes : 37 heures</a:t>
            </a:r>
            <a:endParaRPr lang="fr-CA" b="1" dirty="0">
              <a:solidFill>
                <a:prstClr val="white"/>
              </a:solidFill>
            </a:endParaRPr>
          </a:p>
        </p:txBody>
      </p:sp>
    </p:spTree>
    <p:extLst>
      <p:ext uri="{BB962C8B-B14F-4D97-AF65-F5344CB8AC3E}">
        <p14:creationId xmlns:p14="http://schemas.microsoft.com/office/powerpoint/2010/main" val="36196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custDataLst>
              <p:tags r:id="rId1"/>
            </p:custDataLst>
            <p:extLst>
              <p:ext uri="{D42A27DB-BD31-4B8C-83A1-F6EECF244321}">
                <p14:modId xmlns:p14="http://schemas.microsoft.com/office/powerpoint/2010/main" val="3151517322"/>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49</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Q44</a:t>
            </a:r>
            <a:r>
              <a:rPr lang="fr-CA" sz="1100" dirty="0">
                <a:solidFill>
                  <a:srgbClr val="000000"/>
                </a:solidFill>
                <a:latin typeface="Calibri"/>
                <a:cs typeface="Calibri" panose="020F0502020204030204" pitchFamily="34" charset="0"/>
              </a:rPr>
              <a:t>. À votre connaissance, votre conjoint(e) dispose-t-il/elle de mesures dans son milieu de travail pour lui permettre de concilier travail et responsabilités familiales ? (par exemple : modifier l'horaire, reprendre du temps à un autre moment, travailler de la maison, prendre un congé exceptionnel, etc</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Les répondants </a:t>
            </a:r>
            <a:r>
              <a:rPr lang="fr-CA" sz="1100" b="0" dirty="0" smtClean="0">
                <a:solidFill>
                  <a:srgbClr val="000000"/>
                </a:solidFill>
                <a:latin typeface="Calibri"/>
                <a:cs typeface="Calibri" panose="020F0502020204030204" pitchFamily="34" charset="0"/>
              </a:rPr>
              <a:t>dont le/la conjoint(e) n’est pas travailleur/</a:t>
            </a:r>
            <a:r>
              <a:rPr lang="fr-CA" sz="1100" b="0" dirty="0" err="1" smtClean="0">
                <a:solidFill>
                  <a:srgbClr val="000000"/>
                </a:solidFill>
                <a:latin typeface="Calibri"/>
                <a:cs typeface="Calibri" panose="020F0502020204030204" pitchFamily="34" charset="0"/>
              </a:rPr>
              <a:t>euse</a:t>
            </a:r>
            <a:r>
              <a:rPr lang="fr-CA" sz="1100" b="0" dirty="0" smtClean="0">
                <a:solidFill>
                  <a:srgbClr val="000000"/>
                </a:solidFill>
                <a:latin typeface="Calibri"/>
                <a:cs typeface="Calibri" panose="020F0502020204030204" pitchFamily="34" charset="0"/>
              </a:rPr>
              <a:t> autonome (n=2 100)</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Mesures de conciliation pour le/la conjoint(e)</a:t>
            </a:r>
            <a:endParaRPr lang="fr-CA" sz="1800" cap="all" dirty="0" smtClean="0">
              <a:solidFill>
                <a:prstClr val="black"/>
              </a:solidFill>
            </a:endParaRPr>
          </a:p>
        </p:txBody>
      </p:sp>
    </p:spTree>
    <p:extLst>
      <p:ext uri="{BB962C8B-B14F-4D97-AF65-F5344CB8AC3E}">
        <p14:creationId xmlns:p14="http://schemas.microsoft.com/office/powerpoint/2010/main" val="210630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custDataLst>
              <p:tags r:id="rId1"/>
            </p:custDataLst>
          </p:nvPr>
        </p:nvPicPr>
        <p:blipFill>
          <a:blip r:embed="rId5" cstate="print">
            <a:grayscl/>
            <a:extLst>
              <a:ext uri="{28A0092B-C50C-407E-A947-70E740481C1C}">
                <a14:useLocalDpi xmlns:a14="http://schemas.microsoft.com/office/drawing/2010/main" val="0"/>
              </a:ext>
            </a:extLst>
          </a:blip>
          <a:srcRect l="4838" r="4838"/>
          <a:stretch>
            <a:fillRect/>
          </a:stretch>
        </p:blipFill>
        <p:spPr/>
      </p:pic>
      <p:sp>
        <p:nvSpPr>
          <p:cNvPr id="7" name="Title 6"/>
          <p:cNvSpPr>
            <a:spLocks noGrp="1"/>
          </p:cNvSpPr>
          <p:nvPr>
            <p:ph type="title"/>
            <p:custDataLst>
              <p:tags r:id="rId2"/>
            </p:custDataLst>
          </p:nvPr>
        </p:nvSpPr>
        <p:spPr/>
        <p:txBody>
          <a:bodyPr/>
          <a:lstStyle/>
          <a:p>
            <a:r>
              <a:rPr lang="fr-CA" cap="all" dirty="0" smtClean="0"/>
              <a:t>Approche méthodologique</a:t>
            </a:r>
            <a:endParaRPr lang="fr-CA" cap="all" noProof="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0525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50</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Q8</a:t>
            </a:r>
            <a:r>
              <a:rPr lang="fr-CA" sz="1100" dirty="0">
                <a:solidFill>
                  <a:srgbClr val="000000"/>
                </a:solidFill>
                <a:latin typeface="Calibri"/>
                <a:cs typeface="Calibri" panose="020F0502020204030204" pitchFamily="34" charset="0"/>
              </a:rPr>
              <a:t>. Entre vous et votre conjoint(e), comment sont réparties les tâches domestiques à la maison ? (par exemple : épicerie, lavage, gazon, déneigement, ménage, repas, lavage des fenêtres, etc.) Est-ce</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Les répondants qui habitent avec un(e) conjoint(e) (n=2 445)</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Répartition des tâches domestiques à la maison</a:t>
            </a:r>
            <a:endParaRPr lang="fr-CA" sz="1800" cap="all" dirty="0" smtClean="0">
              <a:solidFill>
                <a:prstClr val="black"/>
              </a:solidFill>
            </a:endParaRPr>
          </a:p>
        </p:txBody>
      </p:sp>
      <p:graphicFrame>
        <p:nvGraphicFramePr>
          <p:cNvPr id="7" name="Graphique 6"/>
          <p:cNvGraphicFramePr/>
          <p:nvPr>
            <p:custDataLst>
              <p:tags r:id="rId4"/>
            </p:custDataLst>
            <p:extLst>
              <p:ext uri="{D42A27DB-BD31-4B8C-83A1-F6EECF244321}">
                <p14:modId xmlns:p14="http://schemas.microsoft.com/office/powerpoint/2010/main" val="3549722530"/>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Groupe 7"/>
          <p:cNvGrpSpPr/>
          <p:nvPr>
            <p:custDataLst>
              <p:tags r:id="rId5"/>
            </p:custDataLst>
          </p:nvPr>
        </p:nvGrpSpPr>
        <p:grpSpPr>
          <a:xfrm>
            <a:off x="603250" y="4045064"/>
            <a:ext cx="3968750" cy="1885837"/>
            <a:chOff x="603250" y="4121263"/>
            <a:chExt cx="3968750" cy="1885837"/>
          </a:xfrm>
        </p:grpSpPr>
        <p:sp>
          <p:nvSpPr>
            <p:cNvPr id="9" name="Rectangle à coins arrondis 8"/>
            <p:cNvSpPr/>
            <p:nvPr/>
          </p:nvSpPr>
          <p:spPr>
            <a:xfrm>
              <a:off x="603250" y="4121263"/>
              <a:ext cx="3968750" cy="1885837"/>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10" name="Rectangle à coins arrondis 9"/>
            <p:cNvSpPr/>
            <p:nvPr/>
          </p:nvSpPr>
          <p:spPr>
            <a:xfrm>
              <a:off x="603250" y="4121263"/>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MOI : 26%</a:t>
              </a:r>
              <a:endParaRPr lang="fr-CA" sz="1400" b="1" dirty="0">
                <a:solidFill>
                  <a:prstClr val="white"/>
                </a:solidFill>
              </a:endParaRPr>
            </a:p>
          </p:txBody>
        </p:sp>
      </p:grpSp>
      <p:sp>
        <p:nvSpPr>
          <p:cNvPr id="13" name="Rectangle à coins arrondis 12"/>
          <p:cNvSpPr/>
          <p:nvPr>
            <p:custDataLst>
              <p:tags r:id="rId6"/>
            </p:custDataLst>
          </p:nvPr>
        </p:nvSpPr>
        <p:spPr>
          <a:xfrm>
            <a:off x="755576" y="2492896"/>
            <a:ext cx="3816424" cy="1224136"/>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travaillant à temps partiel (43%), les travailleurs autonomes (36%) et ceux étant en congé parental / de maladie (50%)</a:t>
            </a:r>
          </a:p>
          <a:p>
            <a:pPr marL="228600" indent="-228600">
              <a:buFont typeface="Wingdings" panose="05000000000000000000" pitchFamily="2" charset="2"/>
              <a:buChar char="§"/>
            </a:pPr>
            <a:r>
              <a:rPr lang="fr-CA" sz="900" dirty="0" smtClean="0">
                <a:solidFill>
                  <a:prstClr val="black"/>
                </a:solidFill>
              </a:rPr>
              <a:t>Les répondants ayant des horaires irréguliers (39%) et ceux travaillant des quarts normaux de nuit (39%)</a:t>
            </a:r>
          </a:p>
          <a:p>
            <a:pPr marL="228600" indent="-228600">
              <a:buFont typeface="Wingdings" panose="05000000000000000000" pitchFamily="2" charset="2"/>
              <a:buChar char="§"/>
            </a:pPr>
            <a:r>
              <a:rPr lang="fr-CA" sz="900" dirty="0" smtClean="0">
                <a:solidFill>
                  <a:prstClr val="black"/>
                </a:solidFill>
              </a:rPr>
              <a:t>Les femmes (44%)</a:t>
            </a:r>
          </a:p>
          <a:p>
            <a:pPr marL="228600" indent="-228600">
              <a:buFont typeface="Wingdings" panose="05000000000000000000" pitchFamily="2" charset="2"/>
              <a:buChar char="§"/>
            </a:pPr>
            <a:r>
              <a:rPr lang="fr-CA" sz="900" dirty="0" smtClean="0">
                <a:solidFill>
                  <a:prstClr val="black"/>
                </a:solidFill>
              </a:rPr>
              <a:t>Les plus jeunes (moins de 35 ans) (36%)</a:t>
            </a:r>
          </a:p>
        </p:txBody>
      </p:sp>
    </p:spTree>
    <p:extLst>
      <p:ext uri="{BB962C8B-B14F-4D97-AF65-F5344CB8AC3E}">
        <p14:creationId xmlns:p14="http://schemas.microsoft.com/office/powerpoint/2010/main" val="3767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51</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Q9</a:t>
            </a:r>
            <a:r>
              <a:rPr lang="fr-CA" sz="1100" dirty="0">
                <a:solidFill>
                  <a:srgbClr val="000000"/>
                </a:solidFill>
                <a:latin typeface="Calibri"/>
                <a:cs typeface="Calibri" panose="020F0502020204030204" pitchFamily="34" charset="0"/>
              </a:rPr>
              <a:t>. Entre vous et votre conjoint(e), comment sont réparties les tâches liées au soin des enfants ? (par exemple : nourrir l’enfant, lui donner des soins d’hygiène, jouer avec l’enfant, l’accompagner dans ses activités, l’aider dans ses devoirs, etc</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Les répondants qui habitent avec un(e) conjoint(e) (n=2 445)</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Répartition des tâches liées aux soins des enfants</a:t>
            </a:r>
            <a:endParaRPr lang="fr-CA" sz="1800" cap="all" dirty="0" smtClean="0">
              <a:solidFill>
                <a:prstClr val="black"/>
              </a:solidFill>
            </a:endParaRPr>
          </a:p>
        </p:txBody>
      </p:sp>
      <p:graphicFrame>
        <p:nvGraphicFramePr>
          <p:cNvPr id="10" name="Graphique 9"/>
          <p:cNvGraphicFramePr/>
          <p:nvPr>
            <p:custDataLst>
              <p:tags r:id="rId4"/>
            </p:custDataLst>
            <p:extLst>
              <p:ext uri="{D42A27DB-BD31-4B8C-83A1-F6EECF244321}">
                <p14:modId xmlns:p14="http://schemas.microsoft.com/office/powerpoint/2010/main" val="1177668396"/>
              </p:ext>
            </p:extLst>
          </p:nvPr>
        </p:nvGraphicFramePr>
        <p:xfrm>
          <a:off x="457200" y="1676400"/>
          <a:ext cx="8229600" cy="4560911"/>
        </p:xfrm>
        <a:graphic>
          <a:graphicData uri="http://schemas.openxmlformats.org/drawingml/2006/chart">
            <c:chart xmlns:c="http://schemas.openxmlformats.org/drawingml/2006/chart" xmlns:r="http://schemas.openxmlformats.org/officeDocument/2006/relationships" r:id="rId9"/>
          </a:graphicData>
        </a:graphic>
      </p:graphicFrame>
      <p:grpSp>
        <p:nvGrpSpPr>
          <p:cNvPr id="14" name="Groupe 13"/>
          <p:cNvGrpSpPr/>
          <p:nvPr>
            <p:custDataLst>
              <p:tags r:id="rId5"/>
            </p:custDataLst>
          </p:nvPr>
        </p:nvGrpSpPr>
        <p:grpSpPr>
          <a:xfrm>
            <a:off x="603250" y="4045064"/>
            <a:ext cx="3176662" cy="1885837"/>
            <a:chOff x="603250" y="4121263"/>
            <a:chExt cx="3176662" cy="1885837"/>
          </a:xfrm>
        </p:grpSpPr>
        <p:sp>
          <p:nvSpPr>
            <p:cNvPr id="15" name="Rectangle à coins arrondis 14"/>
            <p:cNvSpPr/>
            <p:nvPr/>
          </p:nvSpPr>
          <p:spPr>
            <a:xfrm>
              <a:off x="603250" y="4121263"/>
              <a:ext cx="3176662" cy="1885837"/>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16" name="Rectangle à coins arrondis 15"/>
            <p:cNvSpPr/>
            <p:nvPr/>
          </p:nvSpPr>
          <p:spPr>
            <a:xfrm>
              <a:off x="603250" y="4121263"/>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MOI : 28%</a:t>
              </a:r>
              <a:endParaRPr lang="fr-CA" sz="1400" b="1" dirty="0">
                <a:solidFill>
                  <a:prstClr val="white"/>
                </a:solidFill>
              </a:endParaRPr>
            </a:p>
          </p:txBody>
        </p:sp>
      </p:grpSp>
      <p:grpSp>
        <p:nvGrpSpPr>
          <p:cNvPr id="2" name="Groupe 1"/>
          <p:cNvGrpSpPr/>
          <p:nvPr>
            <p:custDataLst>
              <p:tags r:id="rId6"/>
            </p:custDataLst>
          </p:nvPr>
        </p:nvGrpSpPr>
        <p:grpSpPr>
          <a:xfrm>
            <a:off x="5652120" y="4349100"/>
            <a:ext cx="2664296" cy="320040"/>
            <a:chOff x="5652120" y="4349100"/>
            <a:chExt cx="2664296" cy="320040"/>
          </a:xfrm>
        </p:grpSpPr>
        <p:cxnSp>
          <p:nvCxnSpPr>
            <p:cNvPr id="31" name="Connecteur droit avec flèche 30"/>
            <p:cNvCxnSpPr/>
            <p:nvPr/>
          </p:nvCxnSpPr>
          <p:spPr>
            <a:xfrm>
              <a:off x="5652120" y="450912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5796268" y="4349100"/>
              <a:ext cx="2376000"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b="1" dirty="0" smtClean="0">
                  <a:solidFill>
                    <a:prstClr val="white"/>
                  </a:solidFill>
                </a:rPr>
                <a:t>Total CONJOINT(E) : 16%</a:t>
              </a:r>
              <a:endParaRPr lang="fr-CA" sz="1400" b="1" dirty="0">
                <a:solidFill>
                  <a:prstClr val="white"/>
                </a:solidFill>
              </a:endParaRPr>
            </a:p>
          </p:txBody>
        </p:sp>
      </p:grpSp>
      <p:sp>
        <p:nvSpPr>
          <p:cNvPr id="13" name="Rectangle à coins arrondis 12"/>
          <p:cNvSpPr/>
          <p:nvPr>
            <p:custDataLst>
              <p:tags r:id="rId7"/>
            </p:custDataLst>
          </p:nvPr>
        </p:nvSpPr>
        <p:spPr>
          <a:xfrm>
            <a:off x="836447" y="2852936"/>
            <a:ext cx="2943465" cy="864096"/>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travaillant à temps partiel (48%) et ceux étant en congé parental / de maladie (</a:t>
            </a:r>
            <a:r>
              <a:rPr lang="fr-CA" sz="900" dirty="0">
                <a:solidFill>
                  <a:prstClr val="black"/>
                </a:solidFill>
              </a:rPr>
              <a:t>6</a:t>
            </a:r>
            <a:r>
              <a:rPr lang="fr-CA" sz="900" dirty="0" smtClean="0">
                <a:solidFill>
                  <a:prstClr val="black"/>
                </a:solidFill>
              </a:rPr>
              <a:t>0%)</a:t>
            </a:r>
          </a:p>
          <a:p>
            <a:pPr marL="228600" indent="-228600">
              <a:buFont typeface="Wingdings" panose="05000000000000000000" pitchFamily="2" charset="2"/>
              <a:buChar char="§"/>
            </a:pPr>
            <a:r>
              <a:rPr lang="fr-CA" sz="900" dirty="0" smtClean="0">
                <a:solidFill>
                  <a:prstClr val="black"/>
                </a:solidFill>
              </a:rPr>
              <a:t>Les femmes (50%)</a:t>
            </a:r>
          </a:p>
          <a:p>
            <a:pPr marL="228600" indent="-228600">
              <a:buFont typeface="Wingdings" panose="05000000000000000000" pitchFamily="2" charset="2"/>
              <a:buChar char="§"/>
            </a:pPr>
            <a:r>
              <a:rPr lang="fr-CA" sz="900" dirty="0" smtClean="0">
                <a:solidFill>
                  <a:prstClr val="black"/>
                </a:solidFill>
              </a:rPr>
              <a:t>Les aidants naturels (39%)</a:t>
            </a:r>
          </a:p>
        </p:txBody>
      </p:sp>
    </p:spTree>
    <p:extLst>
      <p:ext uri="{BB962C8B-B14F-4D97-AF65-F5344CB8AC3E}">
        <p14:creationId xmlns:p14="http://schemas.microsoft.com/office/powerpoint/2010/main" val="213182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677880" y="4419601"/>
            <a:ext cx="7466119" cy="1529953"/>
          </a:xfrm>
        </p:spPr>
        <p:txBody>
          <a:bodyPr/>
          <a:lstStyle/>
          <a:p>
            <a:pPr algn="l"/>
            <a:r>
              <a:rPr lang="fr-CA" noProof="0" dirty="0"/>
              <a:t>4</a:t>
            </a:r>
            <a:r>
              <a:rPr lang="fr-CA" noProof="0" dirty="0" smtClean="0"/>
              <a:t>. </a:t>
            </a:r>
            <a:r>
              <a:rPr lang="fr-CA" dirty="0" smtClean="0"/>
              <a:t>La communauté</a:t>
            </a:r>
            <a:endParaRPr lang="fr-CA" noProof="0" dirty="0"/>
          </a:p>
        </p:txBody>
      </p:sp>
    </p:spTree>
    <p:extLst>
      <p:ext uri="{BB962C8B-B14F-4D97-AF65-F5344CB8AC3E}">
        <p14:creationId xmlns:p14="http://schemas.microsoft.com/office/powerpoint/2010/main" val="359207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53</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018017"/>
            <a:ext cx="8400836" cy="5363311"/>
          </a:xfrm>
          <a:prstGeom prst="rect">
            <a:avLst/>
          </a:prstGeom>
          <a:noFill/>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CA" sz="1400" dirty="0">
                <a:solidFill>
                  <a:srgbClr val="1F6394"/>
                </a:solidFill>
                <a:latin typeface="Calibri"/>
              </a:rPr>
              <a:t>Des efforts à faire de la part de la </a:t>
            </a:r>
            <a:r>
              <a:rPr lang="fr-CA" sz="1400" dirty="0" smtClean="0">
                <a:solidFill>
                  <a:srgbClr val="1F6394"/>
                </a:solidFill>
                <a:latin typeface="Calibri"/>
              </a:rPr>
              <a:t>communauté </a:t>
            </a:r>
            <a:r>
              <a:rPr lang="fr-CA" sz="1400" dirty="0">
                <a:solidFill>
                  <a:srgbClr val="1F6394"/>
                </a:solidFill>
                <a:latin typeface="Calibri"/>
              </a:rPr>
              <a:t>pour faciliter la conciliation </a:t>
            </a:r>
            <a:r>
              <a:rPr lang="fr-CA" sz="1400" dirty="0" smtClean="0">
                <a:solidFill>
                  <a:srgbClr val="1F6394"/>
                </a:solidFill>
                <a:latin typeface="Calibri"/>
              </a:rPr>
              <a:t>famille-travail</a:t>
            </a:r>
          </a:p>
          <a:p>
            <a:pPr marL="0" indent="0" algn="just">
              <a:buNone/>
            </a:pPr>
            <a:endParaRPr lang="fr-CA" sz="1400" dirty="0">
              <a:solidFill>
                <a:srgbClr val="1F6394"/>
              </a:solidFill>
              <a:latin typeface="Calibri"/>
            </a:endParaRPr>
          </a:p>
          <a:p>
            <a:pPr algn="just">
              <a:buFont typeface="Wingdings" panose="05000000000000000000" pitchFamily="2" charset="2"/>
              <a:buChar char="§"/>
            </a:pPr>
            <a:r>
              <a:rPr lang="fr-CA" sz="1400" b="0" dirty="0">
                <a:latin typeface="Calibri"/>
              </a:rPr>
              <a:t>Dans l’ensemble, la majorité des parents sondés (57%) pensent que la société n’est pas accommodante pour la conciliation famille-travail. La même proportion est d’avis que le fonctionnement des services publics et communautaires dans leur localité est mal adapté aux besoins des familles en matière de conciliation famille-travail. </a:t>
            </a:r>
            <a:endParaRPr lang="fr-CA" sz="1400" b="0" dirty="0" smtClean="0">
              <a:latin typeface="Calibri"/>
            </a:endParaRPr>
          </a:p>
          <a:p>
            <a:pPr algn="just">
              <a:buFont typeface="Wingdings" panose="05000000000000000000" pitchFamily="2" charset="2"/>
              <a:buChar char="§"/>
            </a:pPr>
            <a:endParaRPr lang="fr-CA" sz="1400" b="0" dirty="0">
              <a:latin typeface="Calibri"/>
            </a:endParaRPr>
          </a:p>
          <a:p>
            <a:pPr algn="just">
              <a:buFont typeface="Wingdings" panose="05000000000000000000" pitchFamily="2" charset="2"/>
              <a:buChar char="§"/>
            </a:pPr>
            <a:r>
              <a:rPr lang="fr-CA" sz="1400" b="0" dirty="0">
                <a:latin typeface="Calibri"/>
              </a:rPr>
              <a:t>Si les parents sondés trouvent que les heures d'ouverture et de fermeture des commerces (79%), les bibliothèques de leur municipalité (69%), les services de garde à l'école (61%), et ceux à la petite enfance (60%) sont bien adaptés aux besoins des familles, ils sont en revanche plus critiques à l’égard de l'horaire des écoles (55%), des services sportifs (54%) et de loisirs de leur municipalité (54%), des camps de jour estivaux (48%), du calendrier de l'école (47%), et des services de transport collectif (43%). Selon eux, les heures d'ouverture des cliniques sans rendez-vous (29%) et les heures de rendez-vous avec les médecins des cliniques médicales et services de santé (26%) sont les deux éléments les plus mal adaptés aux besoins des familles</a:t>
            </a:r>
            <a:r>
              <a:rPr lang="fr-CA" sz="1400" b="0" dirty="0" smtClean="0">
                <a:latin typeface="Calibri"/>
              </a:rPr>
              <a:t>.</a:t>
            </a:r>
          </a:p>
          <a:p>
            <a:pPr algn="just">
              <a:buFont typeface="Wingdings" panose="05000000000000000000" pitchFamily="2" charset="2"/>
              <a:buChar char="§"/>
            </a:pPr>
            <a:endParaRPr lang="fr-CA" sz="1400" b="0" dirty="0">
              <a:latin typeface="Calibri"/>
            </a:endParaRPr>
          </a:p>
          <a:p>
            <a:pPr algn="just">
              <a:buFont typeface="Wingdings" panose="05000000000000000000" pitchFamily="2" charset="2"/>
              <a:buChar char="§"/>
            </a:pPr>
            <a:r>
              <a:rPr lang="fr-CA" sz="1400" b="0" dirty="0">
                <a:latin typeface="Calibri"/>
              </a:rPr>
              <a:t>Parallèlement, l’offre de ressources et de services communautaires pour faciliter la vie familiale est relativement peu connue; en effet, seulement deux parents sondés sur 10 (17%) indiquent avoir connaissance de l’existence de ce type de ressources. </a:t>
            </a:r>
            <a:r>
              <a:rPr lang="fr-CA" sz="1400" b="0" dirty="0" smtClean="0">
                <a:latin typeface="Calibri"/>
              </a:rPr>
              <a:t>De ces personnes, la plupart (41</a:t>
            </a:r>
            <a:r>
              <a:rPr lang="fr-CA" sz="1400" b="0" dirty="0">
                <a:latin typeface="Calibri"/>
              </a:rPr>
              <a:t>%) ne sont toutefois pas en mesure de nommer celles qu’ils connaissent. Ces résultats soulignent l’importance pour les organismes de communiquer davantage aux familles sur les ressources et services qui pourraient les aider dans leur quotidien. </a:t>
            </a:r>
            <a:endParaRPr lang="fr-CA" sz="1200" b="0" dirty="0">
              <a:latin typeface="Calibri"/>
              <a:cs typeface="Calibri" panose="020F0502020204030204" pitchFamily="34" charset="0"/>
            </a:endParaRPr>
          </a:p>
        </p:txBody>
      </p:sp>
      <p:sp>
        <p:nvSpPr>
          <p:cNvPr id="15" name="Titre 6"/>
          <p:cNvSpPr txBox="1">
            <a:spLocks/>
          </p:cNvSpPr>
          <p:nvPr>
            <p:custDataLst>
              <p:tags r:id="rId3"/>
            </p:custDataLst>
          </p:nvPr>
        </p:nvSpPr>
        <p:spPr>
          <a:xfrm>
            <a:off x="374402"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a:solidFill>
                  <a:prstClr val="black"/>
                </a:solidFill>
              </a:rPr>
              <a:t>Faits saillants</a:t>
            </a:r>
          </a:p>
        </p:txBody>
      </p:sp>
    </p:spTree>
    <p:extLst>
      <p:ext uri="{BB962C8B-B14F-4D97-AF65-F5344CB8AC3E}">
        <p14:creationId xmlns:p14="http://schemas.microsoft.com/office/powerpoint/2010/main" val="7565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54</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Q31</a:t>
            </a:r>
            <a:r>
              <a:rPr lang="fr-CA" sz="1100" dirty="0">
                <a:solidFill>
                  <a:srgbClr val="000000"/>
                </a:solidFill>
                <a:latin typeface="Calibri"/>
                <a:cs typeface="Calibri" panose="020F0502020204030204" pitchFamily="34" charset="0"/>
              </a:rPr>
              <a:t>. En général, trouvez-vous que la société est accommodante pour la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Une société accommodante pour la conciliation famille-travail?</a:t>
            </a:r>
          </a:p>
        </p:txBody>
      </p:sp>
      <p:graphicFrame>
        <p:nvGraphicFramePr>
          <p:cNvPr id="5" name="Graphique 4"/>
          <p:cNvGraphicFramePr/>
          <p:nvPr>
            <p:custDataLst>
              <p:tags r:id="rId4"/>
            </p:custDataLst>
            <p:extLst>
              <p:ext uri="{D42A27DB-BD31-4B8C-83A1-F6EECF244321}">
                <p14:modId xmlns:p14="http://schemas.microsoft.com/office/powerpoint/2010/main" val="524127311"/>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9"/>
          </a:graphicData>
        </a:graphic>
      </p:graphicFrame>
      <p:grpSp>
        <p:nvGrpSpPr>
          <p:cNvPr id="7" name="Groupe 6"/>
          <p:cNvGrpSpPr/>
          <p:nvPr>
            <p:custDataLst>
              <p:tags r:id="rId5"/>
            </p:custDataLst>
          </p:nvPr>
        </p:nvGrpSpPr>
        <p:grpSpPr>
          <a:xfrm>
            <a:off x="603250" y="3794823"/>
            <a:ext cx="3176662" cy="2136078"/>
            <a:chOff x="603250" y="3865239"/>
            <a:chExt cx="3176662" cy="2141861"/>
          </a:xfrm>
        </p:grpSpPr>
        <p:sp>
          <p:nvSpPr>
            <p:cNvPr id="8" name="Rectangle à coins arrondis 7"/>
            <p:cNvSpPr/>
            <p:nvPr/>
          </p:nvSpPr>
          <p:spPr>
            <a:xfrm>
              <a:off x="603250" y="3865239"/>
              <a:ext cx="3176662" cy="2141861"/>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9" name="Rectangle à coins arrondis 8"/>
            <p:cNvSpPr/>
            <p:nvPr/>
          </p:nvSpPr>
          <p:spPr>
            <a:xfrm>
              <a:off x="603250" y="3865239"/>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b="1" dirty="0" smtClean="0">
                  <a:solidFill>
                    <a:prstClr val="white"/>
                  </a:solidFill>
                </a:rPr>
                <a:t>Total ACCOMODANTE : 39%</a:t>
              </a:r>
              <a:endParaRPr lang="fr-CA" sz="1200" b="1" dirty="0">
                <a:solidFill>
                  <a:prstClr val="white"/>
                </a:solidFill>
              </a:endParaRPr>
            </a:p>
          </p:txBody>
        </p:sp>
      </p:grpSp>
      <p:grpSp>
        <p:nvGrpSpPr>
          <p:cNvPr id="10" name="Groupe 9"/>
          <p:cNvGrpSpPr/>
          <p:nvPr>
            <p:custDataLst>
              <p:tags r:id="rId6"/>
            </p:custDataLst>
          </p:nvPr>
        </p:nvGrpSpPr>
        <p:grpSpPr>
          <a:xfrm>
            <a:off x="3995936" y="3108960"/>
            <a:ext cx="2664296" cy="320040"/>
            <a:chOff x="5186928" y="3939540"/>
            <a:chExt cx="2664296" cy="320040"/>
          </a:xfrm>
        </p:grpSpPr>
        <p:cxnSp>
          <p:nvCxnSpPr>
            <p:cNvPr id="11" name="Connecteur droit avec flèche 10"/>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b="1" dirty="0" smtClean="0">
                  <a:solidFill>
                    <a:prstClr val="white"/>
                  </a:solidFill>
                </a:rPr>
                <a:t>Total PAS ACCOMMODANTE : 57%</a:t>
              </a:r>
              <a:endParaRPr lang="fr-CA" sz="1200" b="1" dirty="0">
                <a:solidFill>
                  <a:prstClr val="white"/>
                </a:solidFill>
              </a:endParaRPr>
            </a:p>
          </p:txBody>
        </p:sp>
      </p:grpSp>
      <p:sp>
        <p:nvSpPr>
          <p:cNvPr id="14" name="Rectangle à coins arrondis 13"/>
          <p:cNvSpPr/>
          <p:nvPr>
            <p:custDataLst>
              <p:tags r:id="rId7"/>
            </p:custDataLst>
          </p:nvPr>
        </p:nvSpPr>
        <p:spPr>
          <a:xfrm>
            <a:off x="683568" y="2780928"/>
            <a:ext cx="2952328" cy="707500"/>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répondants trouvant la conciliation facile (49%)</a:t>
            </a:r>
          </a:p>
          <a:p>
            <a:pPr marL="228600" indent="-228600">
              <a:buFont typeface="Wingdings" panose="05000000000000000000" pitchFamily="2" charset="2"/>
              <a:buChar char="§"/>
            </a:pPr>
            <a:r>
              <a:rPr lang="fr-CA" sz="900" dirty="0" smtClean="0">
                <a:solidFill>
                  <a:prstClr val="black"/>
                </a:solidFill>
              </a:rPr>
              <a:t>Les plus âgés (55 ans et plus) (49%)</a:t>
            </a:r>
          </a:p>
          <a:p>
            <a:pPr marL="228600" indent="-228600">
              <a:buFont typeface="Wingdings" panose="05000000000000000000" pitchFamily="2" charset="2"/>
              <a:buChar char="§"/>
            </a:pPr>
            <a:r>
              <a:rPr lang="fr-CA" sz="900" dirty="0" smtClean="0">
                <a:solidFill>
                  <a:prstClr val="black"/>
                </a:solidFill>
              </a:rPr>
              <a:t>Les résidents de la région de Québec (49%)</a:t>
            </a:r>
            <a:endParaRPr lang="fr-CA" sz="900" dirty="0">
              <a:solidFill>
                <a:prstClr val="black"/>
              </a:solidFill>
            </a:endParaRPr>
          </a:p>
        </p:txBody>
      </p:sp>
    </p:spTree>
    <p:extLst>
      <p:ext uri="{BB962C8B-B14F-4D97-AF65-F5344CB8AC3E}">
        <p14:creationId xmlns:p14="http://schemas.microsoft.com/office/powerpoint/2010/main" val="147437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55</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Q34</a:t>
            </a:r>
            <a:r>
              <a:rPr lang="fr-CA" sz="1100" dirty="0">
                <a:solidFill>
                  <a:srgbClr val="000000"/>
                </a:solidFill>
                <a:latin typeface="Calibri"/>
                <a:cs typeface="Calibri" panose="020F0502020204030204" pitchFamily="34" charset="0"/>
              </a:rPr>
              <a:t>. En général, trouvez-vous que le fonctionnement des services publics et des services communautaires dans votre localité est bien adapté aux besoins des familles en matière de conciliation famille-travail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Adaptabilité du fonctionnement des services publiques et communautaires de la localité</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3484330007"/>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8"/>
          </a:graphicData>
        </a:graphic>
      </p:graphicFrame>
      <p:grpSp>
        <p:nvGrpSpPr>
          <p:cNvPr id="7" name="Groupe 6"/>
          <p:cNvGrpSpPr/>
          <p:nvPr>
            <p:custDataLst>
              <p:tags r:id="rId5"/>
            </p:custDataLst>
          </p:nvPr>
        </p:nvGrpSpPr>
        <p:grpSpPr>
          <a:xfrm>
            <a:off x="603250" y="3794823"/>
            <a:ext cx="3176662" cy="2136078"/>
            <a:chOff x="603250" y="3865239"/>
            <a:chExt cx="3176662" cy="2141861"/>
          </a:xfrm>
        </p:grpSpPr>
        <p:sp>
          <p:nvSpPr>
            <p:cNvPr id="8" name="Rectangle à coins arrondis 7"/>
            <p:cNvSpPr/>
            <p:nvPr/>
          </p:nvSpPr>
          <p:spPr>
            <a:xfrm>
              <a:off x="603250" y="3865239"/>
              <a:ext cx="3176662" cy="2141861"/>
            </a:xfrm>
            <a:prstGeom prst="roundRect">
              <a:avLst>
                <a:gd name="adj" fmla="val 4516"/>
              </a:avLst>
            </a:prstGeom>
            <a:noFill/>
            <a:ln w="19050">
              <a:solidFill>
                <a:srgbClr val="1F639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9" name="Rectangle à coins arrondis 8"/>
            <p:cNvSpPr/>
            <p:nvPr/>
          </p:nvSpPr>
          <p:spPr>
            <a:xfrm>
              <a:off x="603250" y="3865239"/>
              <a:ext cx="2376000" cy="320040"/>
            </a:xfrm>
            <a:prstGeom prst="roundRect">
              <a:avLst>
                <a:gd name="adj" fmla="val 4516"/>
              </a:avLst>
            </a:prstGeom>
            <a:solidFill>
              <a:srgbClr val="1F6394"/>
            </a:solidFill>
            <a:ln w="19050">
              <a:solidFill>
                <a:srgbClr val="1F639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b="1" dirty="0" smtClean="0">
                  <a:solidFill>
                    <a:prstClr val="white"/>
                  </a:solidFill>
                </a:rPr>
                <a:t>Total BIEN ADAPTÉ : 31%</a:t>
              </a:r>
              <a:endParaRPr lang="fr-CA" sz="1200" b="1" dirty="0">
                <a:solidFill>
                  <a:prstClr val="white"/>
                </a:solidFill>
              </a:endParaRPr>
            </a:p>
          </p:txBody>
        </p:sp>
      </p:grpSp>
      <p:grpSp>
        <p:nvGrpSpPr>
          <p:cNvPr id="10" name="Groupe 9"/>
          <p:cNvGrpSpPr/>
          <p:nvPr>
            <p:custDataLst>
              <p:tags r:id="rId6"/>
            </p:custDataLst>
          </p:nvPr>
        </p:nvGrpSpPr>
        <p:grpSpPr>
          <a:xfrm>
            <a:off x="3995936" y="3110400"/>
            <a:ext cx="2664296" cy="320040"/>
            <a:chOff x="5186928" y="3939540"/>
            <a:chExt cx="2664296" cy="320040"/>
          </a:xfrm>
        </p:grpSpPr>
        <p:cxnSp>
          <p:nvCxnSpPr>
            <p:cNvPr id="11" name="Connecteur droit avec flèche 10"/>
            <p:cNvCxnSpPr/>
            <p:nvPr/>
          </p:nvCxnSpPr>
          <p:spPr>
            <a:xfrm>
              <a:off x="5186928" y="4099560"/>
              <a:ext cx="2664296" cy="0"/>
            </a:xfrm>
            <a:prstGeom prst="straightConnector1">
              <a:avLst/>
            </a:prstGeom>
            <a:ln w="19050">
              <a:solidFill>
                <a:srgbClr val="3A3A3A"/>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5330944" y="3939540"/>
              <a:ext cx="2376264" cy="320040"/>
            </a:xfrm>
            <a:prstGeom prst="roundRect">
              <a:avLst>
                <a:gd name="adj" fmla="val 4516"/>
              </a:avLst>
            </a:prstGeom>
            <a:solidFill>
              <a:schemeClr val="tx1">
                <a:lumMod val="65000"/>
                <a:lumOff val="35000"/>
              </a:schemeClr>
            </a:solidFill>
            <a:ln w="19050">
              <a:solidFill>
                <a:schemeClr val="tx1">
                  <a:lumMod val="65000"/>
                  <a:lumOff val="3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b="1" dirty="0" smtClean="0">
                  <a:solidFill>
                    <a:prstClr val="white"/>
                  </a:solidFill>
                </a:rPr>
                <a:t>Total MAL ADAPTÉ : 57%</a:t>
              </a:r>
              <a:endParaRPr lang="fr-CA" sz="1200" b="1" dirty="0">
                <a:solidFill>
                  <a:prstClr val="white"/>
                </a:solidFill>
              </a:endParaRPr>
            </a:p>
          </p:txBody>
        </p:sp>
      </p:grpSp>
    </p:spTree>
    <p:extLst>
      <p:ext uri="{BB962C8B-B14F-4D97-AF65-F5344CB8AC3E}">
        <p14:creationId xmlns:p14="http://schemas.microsoft.com/office/powerpoint/2010/main" val="29331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56</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Q35</a:t>
            </a:r>
            <a:r>
              <a:rPr lang="fr-CA" sz="1100" dirty="0">
                <a:solidFill>
                  <a:srgbClr val="000000"/>
                </a:solidFill>
                <a:latin typeface="Calibri"/>
                <a:cs typeface="Calibri" panose="020F0502020204030204" pitchFamily="34" charset="0"/>
              </a:rPr>
              <a:t>. Plus précisément, est-ce que l’horaire des services suivants est bien adapté aux besoins des familles selon vous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4"/>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smtClean="0">
                <a:solidFill>
                  <a:prstClr val="black"/>
                </a:solidFill>
              </a:rPr>
              <a:t>Adaptabilité de l’horaire de certains services</a:t>
            </a:r>
            <a:endParaRPr lang="fr-CA" sz="1800" cap="all" dirty="0" smtClean="0">
              <a:solidFill>
                <a:prstClr val="black"/>
              </a:solidFill>
            </a:endParaRPr>
          </a:p>
        </p:txBody>
      </p:sp>
      <p:graphicFrame>
        <p:nvGraphicFramePr>
          <p:cNvPr id="2" name="Objet 1"/>
          <p:cNvGraphicFramePr>
            <a:graphicFrameLocks noChangeAspect="1"/>
          </p:cNvGraphicFramePr>
          <p:nvPr>
            <p:custDataLst>
              <p:tags r:id="rId5"/>
            </p:custDataLst>
            <p:extLst>
              <p:ext uri="{D42A27DB-BD31-4B8C-83A1-F6EECF244321}">
                <p14:modId xmlns:p14="http://schemas.microsoft.com/office/powerpoint/2010/main" val="2358136395"/>
              </p:ext>
            </p:extLst>
          </p:nvPr>
        </p:nvGraphicFramePr>
        <p:xfrm>
          <a:off x="314325" y="2030413"/>
          <a:ext cx="8515350" cy="4062412"/>
        </p:xfrm>
        <a:graphic>
          <a:graphicData uri="http://schemas.openxmlformats.org/presentationml/2006/ole">
            <mc:AlternateContent xmlns:mc="http://schemas.openxmlformats.org/markup-compatibility/2006">
              <mc:Choice xmlns:v="urn:schemas-microsoft-com:vml" Requires="v">
                <p:oleObj spid="_x0000_s22463" name="Feuille de calcul" r:id="rId8" imgW="9458385" imgH="4514765" progId="Excel.Sheet.12">
                  <p:embed/>
                </p:oleObj>
              </mc:Choice>
              <mc:Fallback>
                <p:oleObj name="Feuille de calcul" r:id="rId8" imgW="9458385" imgH="4514765" progId="Excel.Sheet.12">
                  <p:embed/>
                  <p:pic>
                    <p:nvPicPr>
                      <p:cNvPr id="0" name=""/>
                      <p:cNvPicPr>
                        <a:picLocks noChangeAspect="1" noChangeArrowheads="1"/>
                      </p:cNvPicPr>
                      <p:nvPr/>
                    </p:nvPicPr>
                    <p:blipFill>
                      <a:blip r:embed="rId9"/>
                      <a:srcRect/>
                      <a:stretch>
                        <a:fillRect/>
                      </a:stretch>
                    </p:blipFill>
                    <p:spPr bwMode="auto">
                      <a:xfrm>
                        <a:off x="314325" y="2030413"/>
                        <a:ext cx="85153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4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57</a:t>
            </a:fld>
            <a:endParaRPr lang="en-US" dirty="0">
              <a:solidFill>
                <a:srgbClr val="B3B3B3"/>
              </a:solidFill>
            </a:endParaRPr>
          </a:p>
        </p:txBody>
      </p:sp>
      <p:sp>
        <p:nvSpPr>
          <p:cNvPr id="12" name="Espace réservé du texte 7"/>
          <p:cNvSpPr txBox="1">
            <a:spLocks/>
          </p:cNvSpPr>
          <p:nvPr>
            <p:custDataLst>
              <p:tags r:id="rId2"/>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Q32</a:t>
            </a:r>
            <a:r>
              <a:rPr lang="fr-CA" sz="1100" dirty="0">
                <a:solidFill>
                  <a:srgbClr val="000000"/>
                </a:solidFill>
                <a:latin typeface="Calibri"/>
                <a:cs typeface="Calibri" panose="020F0502020204030204" pitchFamily="34" charset="0"/>
              </a:rPr>
              <a:t>. À votre connaissance, y a-t-il des ressources ou des services communautaires qui peuvent vous aider à faciliter votre vie familiale </a:t>
            </a:r>
            <a:r>
              <a:rPr lang="fr-CA" sz="1100" dirty="0" smtClean="0">
                <a:solidFill>
                  <a:srgbClr val="000000"/>
                </a:solidFill>
                <a:latin typeface="Calibri"/>
                <a:cs typeface="Calibri" panose="020F0502020204030204" pitchFamily="34" charset="0"/>
              </a:rPr>
              <a:t>?</a:t>
            </a:r>
          </a:p>
          <a:p>
            <a:pPr marL="0" indent="0" algn="just">
              <a:buFont typeface="Arial"/>
              <a:buNone/>
            </a:pPr>
            <a:r>
              <a:rPr lang="fr-CA" sz="1100" b="0" dirty="0" smtClean="0">
                <a:solidFill>
                  <a:srgbClr val="000000"/>
                </a:solidFill>
                <a:latin typeface="Calibri"/>
                <a:cs typeface="Calibri" panose="020F0502020204030204" pitchFamily="34" charset="0"/>
              </a:rPr>
              <a:t>Base </a:t>
            </a:r>
            <a:r>
              <a:rPr lang="fr-CA" sz="1100" b="0" dirty="0">
                <a:solidFill>
                  <a:srgbClr val="000000"/>
                </a:solidFill>
                <a:latin typeface="Calibri"/>
                <a:cs typeface="Calibri" panose="020F0502020204030204" pitchFamily="34" charset="0"/>
              </a:rPr>
              <a:t>: </a:t>
            </a:r>
            <a:r>
              <a:rPr lang="fr-CA" sz="1100" b="0" dirty="0" smtClean="0">
                <a:solidFill>
                  <a:srgbClr val="000000"/>
                </a:solidFill>
                <a:latin typeface="Calibri"/>
                <a:cs typeface="Calibri" panose="020F0502020204030204" pitchFamily="34" charset="0"/>
              </a:rPr>
              <a:t>Tous les répondants (n=3 006)</a:t>
            </a:r>
            <a:endParaRPr lang="fr-CA" sz="1100" b="0" dirty="0">
              <a:solidFill>
                <a:srgbClr val="000000"/>
              </a:solidFill>
              <a:latin typeface="Calibri"/>
              <a:cs typeface="Calibri" panose="020F0502020204030204" pitchFamily="34" charset="0"/>
            </a:endParaRPr>
          </a:p>
          <a:p>
            <a:pPr marL="0" indent="0" algn="just">
              <a:buFont typeface="Arial"/>
              <a:buNone/>
            </a:pPr>
            <a:endParaRPr lang="fr-CA" sz="1100" b="0" dirty="0">
              <a:solidFill>
                <a:srgbClr val="000000"/>
              </a:solidFill>
              <a:latin typeface="Calibri"/>
              <a:cs typeface="Calibri" panose="020F0502020204030204" pitchFamily="34" charset="0"/>
            </a:endParaRPr>
          </a:p>
        </p:txBody>
      </p:sp>
      <p:sp>
        <p:nvSpPr>
          <p:cNvPr id="6" name="Titre 6"/>
          <p:cNvSpPr txBox="1">
            <a:spLocks/>
          </p:cNvSpPr>
          <p:nvPr>
            <p:custDataLst>
              <p:tags r:id="rId3"/>
            </p:custDataLst>
          </p:nvPr>
        </p:nvSpPr>
        <p:spPr>
          <a:xfrm>
            <a:off x="374399"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a:solidFill>
                  <a:prstClr val="black"/>
                </a:solidFill>
              </a:rPr>
              <a:t>NOTORIÉTÉ DES RESSOURCES ET </a:t>
            </a:r>
            <a:r>
              <a:rPr lang="fr-CA" sz="2200" cap="all" dirty="0" smtClean="0">
                <a:solidFill>
                  <a:prstClr val="black"/>
                </a:solidFill>
              </a:rPr>
              <a:t>SERVICES COMMUNAUTAIRES </a:t>
            </a:r>
            <a:r>
              <a:rPr lang="fr-CA" sz="2200" cap="all" dirty="0">
                <a:solidFill>
                  <a:prstClr val="black"/>
                </a:solidFill>
              </a:rPr>
              <a:t>FACILITANT LA VIE FAMILIALE</a:t>
            </a:r>
            <a:endParaRPr lang="fr-CA" sz="1800" cap="all" dirty="0" smtClean="0">
              <a:solidFill>
                <a:prstClr val="black"/>
              </a:solidFill>
            </a:endParaRPr>
          </a:p>
        </p:txBody>
      </p:sp>
      <p:graphicFrame>
        <p:nvGraphicFramePr>
          <p:cNvPr id="5" name="Graphique 4"/>
          <p:cNvGraphicFramePr/>
          <p:nvPr>
            <p:custDataLst>
              <p:tags r:id="rId4"/>
            </p:custDataLst>
            <p:extLst>
              <p:ext uri="{D42A27DB-BD31-4B8C-83A1-F6EECF244321}">
                <p14:modId xmlns:p14="http://schemas.microsoft.com/office/powerpoint/2010/main" val="1140573841"/>
              </p:ext>
            </p:extLst>
          </p:nvPr>
        </p:nvGraphicFramePr>
        <p:xfrm>
          <a:off x="457200" y="1676401"/>
          <a:ext cx="8229600" cy="445770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à coins arrondis 6"/>
          <p:cNvSpPr/>
          <p:nvPr>
            <p:custDataLst>
              <p:tags r:id="rId5"/>
            </p:custDataLst>
          </p:nvPr>
        </p:nvSpPr>
        <p:spPr>
          <a:xfrm>
            <a:off x="1187624" y="4089652"/>
            <a:ext cx="2448272" cy="491476"/>
          </a:xfrm>
          <a:prstGeom prst="wedgeRoundRectCallout">
            <a:avLst>
              <a:gd name="adj1" fmla="val -21500"/>
              <a:gd name="adj2" fmla="val 62156"/>
              <a:gd name="adj3" fmla="val 16667"/>
            </a:avLst>
          </a:prstGeom>
          <a:solidFill>
            <a:schemeClr val="bg1"/>
          </a:solidFill>
          <a:ln w="9525">
            <a:solidFill>
              <a:srgbClr val="1F639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900" b="1" dirty="0" smtClean="0">
                <a:solidFill>
                  <a:prstClr val="black"/>
                </a:solidFill>
              </a:rPr>
              <a:t>Proportion significativement supérieure chez :</a:t>
            </a:r>
          </a:p>
          <a:p>
            <a:pPr marL="228600" indent="-228600">
              <a:buFont typeface="Wingdings" panose="05000000000000000000" pitchFamily="2" charset="2"/>
              <a:buChar char="§"/>
            </a:pPr>
            <a:r>
              <a:rPr lang="fr-CA" sz="900" dirty="0" smtClean="0">
                <a:solidFill>
                  <a:prstClr val="black"/>
                </a:solidFill>
              </a:rPr>
              <a:t>Les aidants naturels (32%)</a:t>
            </a:r>
            <a:endParaRPr lang="fr-CA" sz="900" dirty="0">
              <a:solidFill>
                <a:prstClr val="black"/>
              </a:solidFill>
            </a:endParaRPr>
          </a:p>
        </p:txBody>
      </p:sp>
    </p:spTree>
    <p:extLst>
      <p:ext uri="{BB962C8B-B14F-4D97-AF65-F5344CB8AC3E}">
        <p14:creationId xmlns:p14="http://schemas.microsoft.com/office/powerpoint/2010/main" val="28063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558770315"/>
              </p:ext>
            </p:extLst>
          </p:nvPr>
        </p:nvGraphicFramePr>
        <p:xfrm>
          <a:off x="511175" y="1420813"/>
          <a:ext cx="7181850" cy="3981450"/>
        </p:xfrm>
        <a:graphic>
          <a:graphicData uri="http://schemas.openxmlformats.org/presentationml/2006/ole">
            <mc:AlternateContent xmlns:mc="http://schemas.openxmlformats.org/markup-compatibility/2006">
              <mc:Choice xmlns:v="urn:schemas-microsoft-com:vml" Requires="v">
                <p:oleObj spid="_x0000_s21439" name="Feuille de calcul" r:id="rId8" imgW="7181778" imgH="3981606" progId="Excel.Sheet.12">
                  <p:embed/>
                </p:oleObj>
              </mc:Choice>
              <mc:Fallback>
                <p:oleObj name="Feuille de calcul" r:id="rId8" imgW="7181778" imgH="3981606" progId="Excel.Sheet.12">
                  <p:embed/>
                  <p:pic>
                    <p:nvPicPr>
                      <p:cNvPr id="0" name=""/>
                      <p:cNvPicPr>
                        <a:picLocks noChangeAspect="1" noChangeArrowheads="1"/>
                      </p:cNvPicPr>
                      <p:nvPr/>
                    </p:nvPicPr>
                    <p:blipFill>
                      <a:blip r:embed="rId9"/>
                      <a:srcRect/>
                      <a:stretch>
                        <a:fillRect/>
                      </a:stretch>
                    </p:blipFill>
                    <p:spPr bwMode="auto">
                      <a:xfrm>
                        <a:off x="511175" y="1420813"/>
                        <a:ext cx="71818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custDataLst>
              <p:tags r:id="rId3"/>
            </p:custDataLst>
          </p:nvPr>
        </p:nvSpPr>
        <p:spPr/>
        <p:txBody>
          <a:bodyPr/>
          <a:lstStyle/>
          <a:p>
            <a:fld id="{36679B2B-0B95-3D41-A6BF-74EBACF9BD9F}" type="slidenum">
              <a:rPr lang="en-US" smtClean="0">
                <a:solidFill>
                  <a:srgbClr val="B3B3B3"/>
                </a:solidFill>
              </a:rPr>
              <a:pPr/>
              <a:t>58</a:t>
            </a:fld>
            <a:endParaRPr lang="en-US" dirty="0">
              <a:solidFill>
                <a:srgbClr val="B3B3B3"/>
              </a:solidFill>
            </a:endParaRPr>
          </a:p>
        </p:txBody>
      </p:sp>
      <p:sp>
        <p:nvSpPr>
          <p:cNvPr id="12" name="Espace réservé du texte 7"/>
          <p:cNvSpPr txBox="1">
            <a:spLocks/>
          </p:cNvSpPr>
          <p:nvPr>
            <p:custDataLst>
              <p:tags r:id="rId4"/>
            </p:custDataLst>
          </p:nvPr>
        </p:nvSpPr>
        <p:spPr>
          <a:xfrm>
            <a:off x="400264" y="1112400"/>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dirty="0" smtClean="0">
                <a:solidFill>
                  <a:srgbClr val="000000"/>
                </a:solidFill>
                <a:latin typeface="Calibri"/>
                <a:cs typeface="Calibri" panose="020F0502020204030204" pitchFamily="34" charset="0"/>
              </a:rPr>
              <a:t>Q33</a:t>
            </a:r>
            <a:r>
              <a:rPr lang="fr-CA" sz="1100" dirty="0">
                <a:solidFill>
                  <a:srgbClr val="000000"/>
                </a:solidFill>
                <a:latin typeface="Calibri"/>
                <a:cs typeface="Calibri" panose="020F0502020204030204" pitchFamily="34" charset="0"/>
              </a:rPr>
              <a:t>. Lesquelles </a:t>
            </a:r>
            <a:r>
              <a:rPr lang="fr-CA" sz="1100" dirty="0" smtClean="0">
                <a:solidFill>
                  <a:srgbClr val="000000"/>
                </a:solidFill>
                <a:latin typeface="Calibri"/>
                <a:cs typeface="Calibri" panose="020F0502020204030204" pitchFamily="34" charset="0"/>
              </a:rPr>
              <a:t>?</a:t>
            </a:r>
          </a:p>
          <a:p>
            <a:pPr marL="0" indent="0" algn="just">
              <a:buFont typeface="Arial"/>
              <a:buNone/>
            </a:pPr>
            <a:r>
              <a:rPr lang="en-CA" sz="1100" b="0" dirty="0" smtClean="0">
                <a:solidFill>
                  <a:srgbClr val="000000"/>
                </a:solidFill>
                <a:latin typeface="Calibri"/>
                <a:cs typeface="Calibri" panose="020F0502020204030204" pitchFamily="34" charset="0"/>
              </a:rPr>
              <a:t>MENTIONS SPONTANÉES</a:t>
            </a:r>
            <a:endParaRPr lang="fr-CA" sz="1100" b="0" dirty="0">
              <a:solidFill>
                <a:srgbClr val="000000"/>
              </a:solidFill>
              <a:latin typeface="Calibri"/>
              <a:cs typeface="Calibri" panose="020F0502020204030204" pitchFamily="34" charset="0"/>
            </a:endParaRPr>
          </a:p>
          <a:p>
            <a:pPr marL="0" indent="0" algn="just">
              <a:buFont typeface="Arial"/>
              <a:buNone/>
            </a:pPr>
            <a:r>
              <a:rPr lang="fr-CA" sz="1100" b="0" dirty="0">
                <a:solidFill>
                  <a:srgbClr val="000000"/>
                </a:solidFill>
                <a:latin typeface="Calibri"/>
                <a:cs typeface="Calibri" panose="020F0502020204030204" pitchFamily="34" charset="0"/>
              </a:rPr>
              <a:t>Base : Les répondants </a:t>
            </a:r>
            <a:r>
              <a:rPr lang="fr-CA" sz="1100" b="0" dirty="0" smtClean="0">
                <a:solidFill>
                  <a:srgbClr val="000000"/>
                </a:solidFill>
                <a:latin typeface="Calibri"/>
                <a:cs typeface="Calibri" panose="020F0502020204030204" pitchFamily="34" charset="0"/>
              </a:rPr>
              <a:t>qui connaissent des ressources ou services communautaires qui peuvent aider à faciliter la vie familiale (n=532)</a:t>
            </a:r>
            <a:endParaRPr lang="fr-CA" sz="1100" b="0" dirty="0">
              <a:solidFill>
                <a:srgbClr val="000000"/>
              </a:solidFill>
              <a:latin typeface="Calibri"/>
              <a:cs typeface="Calibri" panose="020F0502020204030204" pitchFamily="34" charset="0"/>
            </a:endParaRPr>
          </a:p>
        </p:txBody>
      </p:sp>
      <p:sp>
        <p:nvSpPr>
          <p:cNvPr id="9" name="Titre 6"/>
          <p:cNvSpPr txBox="1">
            <a:spLocks/>
          </p:cNvSpPr>
          <p:nvPr>
            <p:custDataLst>
              <p:tags r:id="rId5"/>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2200" cap="all" dirty="0">
                <a:solidFill>
                  <a:prstClr val="black"/>
                </a:solidFill>
              </a:rPr>
              <a:t>RESSOURCES ET SERVICES </a:t>
            </a:r>
            <a:r>
              <a:rPr lang="fr-CA" sz="2200" cap="all" dirty="0" smtClean="0">
                <a:solidFill>
                  <a:prstClr val="black"/>
                </a:solidFill>
              </a:rPr>
              <a:t>COMMUNAUTAIRES DISPONIBLES </a:t>
            </a:r>
            <a:r>
              <a:rPr lang="fr-CA" sz="2200" cap="all" dirty="0">
                <a:solidFill>
                  <a:prstClr val="black"/>
                </a:solidFill>
              </a:rPr>
              <a:t>POUR FACILITER LA VIE FAMILIALE</a:t>
            </a:r>
            <a:endParaRPr lang="fr-CA" sz="1800" cap="all" dirty="0">
              <a:solidFill>
                <a:prstClr val="black"/>
              </a:solidFill>
            </a:endParaRPr>
          </a:p>
        </p:txBody>
      </p:sp>
    </p:spTree>
    <p:extLst>
      <p:ext uri="{BB962C8B-B14F-4D97-AF65-F5344CB8AC3E}">
        <p14:creationId xmlns:p14="http://schemas.microsoft.com/office/powerpoint/2010/main" val="8256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custDataLst>
              <p:tags r:id="rId1"/>
            </p:custDataLst>
          </p:nvPr>
        </p:nvPicPr>
        <p:blipFill>
          <a:blip r:embed="rId5" cstate="print">
            <a:grayscl/>
            <a:extLst>
              <a:ext uri="{28A0092B-C50C-407E-A947-70E740481C1C}">
                <a14:useLocalDpi xmlns:a14="http://schemas.microsoft.com/office/drawing/2010/main" val="0"/>
              </a:ext>
            </a:extLst>
          </a:blip>
          <a:srcRect l="4838" r="4838"/>
          <a:stretch>
            <a:fillRect/>
          </a:stretch>
        </p:blipFill>
        <p:spPr/>
      </p:pic>
      <p:sp>
        <p:nvSpPr>
          <p:cNvPr id="7" name="Title 6"/>
          <p:cNvSpPr>
            <a:spLocks noGrp="1"/>
          </p:cNvSpPr>
          <p:nvPr>
            <p:ph type="title"/>
            <p:custDataLst>
              <p:tags r:id="rId2"/>
            </p:custDataLst>
          </p:nvPr>
        </p:nvSpPr>
        <p:spPr/>
        <p:txBody>
          <a:bodyPr/>
          <a:lstStyle/>
          <a:p>
            <a:r>
              <a:rPr lang="fr-CA" cap="all" dirty="0" smtClean="0"/>
              <a:t>Équipe</a:t>
            </a:r>
            <a:endParaRPr lang="fr-CA" cap="all" noProof="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1212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6</a:t>
            </a:fld>
            <a:endParaRPr lang="en-US" dirty="0">
              <a:solidFill>
                <a:srgbClr val="B3B3B3"/>
              </a:solidFill>
            </a:endParaRPr>
          </a:p>
        </p:txBody>
      </p:sp>
      <p:sp>
        <p:nvSpPr>
          <p:cNvPr id="15" name="Titre 6"/>
          <p:cNvSpPr txBox="1">
            <a:spLocks/>
          </p:cNvSpPr>
          <p:nvPr>
            <p:custDataLst>
              <p:tags r:id="rId2"/>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Approche méthodologique</a:t>
            </a:r>
          </a:p>
        </p:txBody>
      </p:sp>
      <p:sp>
        <p:nvSpPr>
          <p:cNvPr id="5" name="Espace réservé du texte 7"/>
          <p:cNvSpPr txBox="1">
            <a:spLocks/>
          </p:cNvSpPr>
          <p:nvPr>
            <p:custDataLst>
              <p:tags r:id="rId3"/>
            </p:custDataLst>
          </p:nvPr>
        </p:nvSpPr>
        <p:spPr>
          <a:xfrm>
            <a:off x="400264" y="1112902"/>
            <a:ext cx="8400836" cy="3130623"/>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400" dirty="0" smtClean="0">
                <a:solidFill>
                  <a:srgbClr val="1F6394"/>
                </a:solidFill>
                <a:latin typeface="Calibri"/>
                <a:cs typeface="Calibri" panose="020F0502020204030204" pitchFamily="34" charset="0"/>
              </a:rPr>
              <a:t>Collecte des données :</a:t>
            </a:r>
          </a:p>
          <a:p>
            <a:pPr marL="0" indent="0" algn="just">
              <a:buFont typeface="Arial"/>
              <a:buNone/>
            </a:pPr>
            <a:endParaRPr lang="fr-CA" sz="1400" b="0" dirty="0" smtClean="0">
              <a:solidFill>
                <a:prstClr val="black"/>
              </a:solidFill>
              <a:latin typeface="Calibri"/>
              <a:cs typeface="Calibri" panose="020F0502020204030204" pitchFamily="34" charset="0"/>
            </a:endParaRPr>
          </a:p>
          <a:p>
            <a:pPr marL="0" indent="0" algn="just">
              <a:buFont typeface="Arial"/>
              <a:buNone/>
            </a:pPr>
            <a:r>
              <a:rPr lang="fr-CA" sz="1400" b="0" dirty="0" smtClean="0">
                <a:solidFill>
                  <a:prstClr val="black"/>
                </a:solidFill>
                <a:latin typeface="Calibri"/>
                <a:cs typeface="Calibri" panose="020F0502020204030204" pitchFamily="34" charset="0"/>
              </a:rPr>
              <a:t>Pour </a:t>
            </a:r>
            <a:r>
              <a:rPr lang="fr-CA" sz="1400" b="0" dirty="0">
                <a:solidFill>
                  <a:prstClr val="black"/>
                </a:solidFill>
                <a:latin typeface="Calibri"/>
                <a:cs typeface="Calibri" panose="020F0502020204030204" pitchFamily="34" charset="0"/>
              </a:rPr>
              <a:t>atteindre les objectifs de recherche, un sondage Web a été réalisé entre </a:t>
            </a:r>
            <a:r>
              <a:rPr lang="fr-CA" sz="1400" b="0" dirty="0" smtClean="0">
                <a:solidFill>
                  <a:prstClr val="black"/>
                </a:solidFill>
                <a:latin typeface="Calibri"/>
                <a:cs typeface="Calibri" panose="020F0502020204030204" pitchFamily="34" charset="0"/>
              </a:rPr>
              <a:t>le 8 et le 23 janvier 2018, </a:t>
            </a:r>
            <a:r>
              <a:rPr lang="fr-CA" sz="1400" b="0" dirty="0">
                <a:solidFill>
                  <a:prstClr val="black"/>
                </a:solidFill>
                <a:latin typeface="Calibri"/>
                <a:cs typeface="Calibri" panose="020F0502020204030204" pitchFamily="34" charset="0"/>
              </a:rPr>
              <a:t>auprès </a:t>
            </a:r>
            <a:r>
              <a:rPr lang="fr-CA" sz="1400" b="0" dirty="0" smtClean="0">
                <a:solidFill>
                  <a:prstClr val="black"/>
                </a:solidFill>
                <a:latin typeface="Calibri"/>
                <a:cs typeface="Calibri" panose="020F0502020204030204" pitchFamily="34" charset="0"/>
              </a:rPr>
              <a:t>de 3 006 Québécois(es) :</a:t>
            </a:r>
          </a:p>
          <a:p>
            <a:pPr algn="just">
              <a:buFont typeface="Wingdings" panose="05000000000000000000" pitchFamily="2" charset="2"/>
              <a:buChar char="§"/>
            </a:pPr>
            <a:r>
              <a:rPr lang="fr-CA" sz="1400" b="0" dirty="0">
                <a:solidFill>
                  <a:prstClr val="black"/>
                </a:solidFill>
                <a:latin typeface="Calibri"/>
                <a:cs typeface="Calibri" panose="020F0502020204030204" pitchFamily="34" charset="0"/>
              </a:rPr>
              <a:t>â</a:t>
            </a:r>
            <a:r>
              <a:rPr lang="fr-CA" sz="1400" b="0" dirty="0" smtClean="0">
                <a:solidFill>
                  <a:prstClr val="black"/>
                </a:solidFill>
                <a:latin typeface="Calibri"/>
                <a:cs typeface="Calibri" panose="020F0502020204030204" pitchFamily="34" charset="0"/>
              </a:rPr>
              <a:t>gés de 18 et plus</a:t>
            </a:r>
          </a:p>
          <a:p>
            <a:pPr algn="just">
              <a:buFont typeface="Wingdings" panose="05000000000000000000" pitchFamily="2" charset="2"/>
              <a:buChar char="§"/>
            </a:pPr>
            <a:r>
              <a:rPr lang="fr-CA" sz="1400" b="0" dirty="0" smtClean="0">
                <a:solidFill>
                  <a:prstClr val="black"/>
                </a:solidFill>
                <a:latin typeface="Calibri"/>
                <a:cs typeface="Calibri" panose="020F0502020204030204" pitchFamily="34" charset="0"/>
              </a:rPr>
              <a:t>pouvant s’exprimer en français ou en anglais</a:t>
            </a:r>
          </a:p>
          <a:p>
            <a:pPr algn="just">
              <a:buFont typeface="Wingdings" panose="05000000000000000000" pitchFamily="2" charset="2"/>
              <a:buChar char="§"/>
            </a:pPr>
            <a:r>
              <a:rPr lang="fr-CA" sz="1400" b="0" dirty="0">
                <a:solidFill>
                  <a:prstClr val="black"/>
                </a:solidFill>
                <a:latin typeface="Calibri"/>
                <a:cs typeface="Calibri" panose="020F0502020204030204" pitchFamily="34" charset="0"/>
              </a:rPr>
              <a:t>a</a:t>
            </a:r>
            <a:r>
              <a:rPr lang="fr-CA" sz="1400" b="0" dirty="0" smtClean="0">
                <a:solidFill>
                  <a:prstClr val="black"/>
                </a:solidFill>
                <a:latin typeface="Calibri"/>
                <a:cs typeface="Calibri" panose="020F0502020204030204" pitchFamily="34" charset="0"/>
              </a:rPr>
              <a:t>yant un emploi</a:t>
            </a:r>
          </a:p>
          <a:p>
            <a:pPr algn="just">
              <a:buFont typeface="Wingdings" panose="05000000000000000000" pitchFamily="2" charset="2"/>
              <a:buChar char="§"/>
            </a:pPr>
            <a:r>
              <a:rPr lang="fr-CA" sz="1400" b="0" dirty="0" smtClean="0">
                <a:solidFill>
                  <a:prstClr val="black"/>
                </a:solidFill>
                <a:latin typeface="Calibri"/>
                <a:cs typeface="Calibri" panose="020F0502020204030204" pitchFamily="34" charset="0"/>
              </a:rPr>
              <a:t>étant parents d’au moins un enfant de moins de 18 ans qui habite leur domicile</a:t>
            </a:r>
          </a:p>
          <a:p>
            <a:pPr marL="0" indent="0" algn="just">
              <a:buFont typeface="Arial"/>
              <a:buNone/>
            </a:pPr>
            <a:endParaRPr lang="fr-CA" sz="1400" b="0" dirty="0" smtClean="0">
              <a:solidFill>
                <a:prstClr val="black"/>
              </a:solidFill>
              <a:latin typeface="Calibri"/>
              <a:cs typeface="Calibri" panose="020F0502020204030204" pitchFamily="34" charset="0"/>
            </a:endParaRPr>
          </a:p>
          <a:p>
            <a:pPr marL="0" indent="0" algn="just">
              <a:buFont typeface="Arial"/>
              <a:buNone/>
            </a:pPr>
            <a:r>
              <a:rPr lang="fr-CA" sz="1400" b="0" dirty="0" smtClean="0">
                <a:solidFill>
                  <a:prstClr val="black"/>
                </a:solidFill>
                <a:latin typeface="Calibri"/>
                <a:cs typeface="Calibri" panose="020F0502020204030204" pitchFamily="34" charset="0"/>
              </a:rPr>
              <a:t>Afin </a:t>
            </a:r>
            <a:r>
              <a:rPr lang="fr-CA" sz="1400" b="0" dirty="0">
                <a:solidFill>
                  <a:prstClr val="black"/>
                </a:solidFill>
                <a:latin typeface="Calibri"/>
                <a:cs typeface="Calibri" panose="020F0502020204030204" pitchFamily="34" charset="0"/>
              </a:rPr>
              <a:t>d’assurer un échantillon représentatif de la population à </a:t>
            </a:r>
            <a:r>
              <a:rPr lang="fr-CA" sz="1400" b="0" dirty="0" smtClean="0">
                <a:solidFill>
                  <a:prstClr val="black"/>
                </a:solidFill>
                <a:latin typeface="Calibri"/>
                <a:cs typeface="Calibri" panose="020F0502020204030204" pitchFamily="34" charset="0"/>
              </a:rPr>
              <a:t>l’étude, les résultats du sondage </a:t>
            </a:r>
            <a:r>
              <a:rPr lang="fr-CA" sz="1400" b="0" dirty="0">
                <a:solidFill>
                  <a:prstClr val="black"/>
                </a:solidFill>
                <a:latin typeface="Calibri"/>
                <a:cs typeface="Calibri" panose="020F0502020204030204" pitchFamily="34" charset="0"/>
              </a:rPr>
              <a:t>ont été </a:t>
            </a:r>
            <a:r>
              <a:rPr lang="fr-CA" sz="1400" b="0" dirty="0" smtClean="0">
                <a:solidFill>
                  <a:prstClr val="black"/>
                </a:solidFill>
                <a:latin typeface="Calibri"/>
                <a:cs typeface="Calibri" panose="020F0502020204030204" pitchFamily="34" charset="0"/>
              </a:rPr>
              <a:t>pondérés selon les données de Statistique Canada en fonction du sexe, de la langue maternelle et de la région. </a:t>
            </a: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endParaRPr lang="fr-CA" sz="1400" b="0" dirty="0" smtClean="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r>
              <a:rPr lang="fr-CA" sz="1100" dirty="0">
                <a:solidFill>
                  <a:prstClr val="black">
                    <a:lumMod val="50000"/>
                    <a:lumOff val="50000"/>
                  </a:prstClr>
                </a:solidFill>
                <a:latin typeface="Calibri"/>
                <a:cs typeface="Arial" pitchFamily="34" charset="0"/>
              </a:rPr>
              <a:t>Note pour la lecture du rapport :</a:t>
            </a:r>
          </a:p>
          <a:p>
            <a:pPr algn="just">
              <a:buFont typeface="Wingdings" panose="05000000000000000000" pitchFamily="2" charset="2"/>
              <a:buChar char="§"/>
            </a:pPr>
            <a:r>
              <a:rPr lang="fr-CA" sz="1200" b="0" dirty="0">
                <a:solidFill>
                  <a:prstClr val="black">
                    <a:lumMod val="50000"/>
                    <a:lumOff val="50000"/>
                  </a:prstClr>
                </a:solidFill>
                <a:latin typeface="Calibri"/>
                <a:cs typeface="Arial" pitchFamily="34" charset="0"/>
              </a:rPr>
              <a:t>Il </a:t>
            </a:r>
            <a:r>
              <a:rPr lang="fr-CA" sz="1100" b="0" dirty="0">
                <a:solidFill>
                  <a:prstClr val="black">
                    <a:lumMod val="50000"/>
                    <a:lumOff val="50000"/>
                  </a:prstClr>
                </a:solidFill>
                <a:latin typeface="Calibri"/>
                <a:cs typeface="Arial" pitchFamily="34" charset="0"/>
              </a:rPr>
              <a:t>est à noter que les nombres présentés ont été arrondis. Par contre, ce sont les nombres avant arrondissement qui sont utilisés pour calculer les sommes présentées. Ainsi, les sommes peuvent ne pas correspondre à l’addition manuelle des nombres </a:t>
            </a:r>
            <a:r>
              <a:rPr lang="fr-CA" sz="1100" b="0" dirty="0" smtClean="0">
                <a:solidFill>
                  <a:prstClr val="black">
                    <a:lumMod val="50000"/>
                    <a:lumOff val="50000"/>
                  </a:prstClr>
                </a:solidFill>
                <a:latin typeface="Calibri"/>
                <a:cs typeface="Arial" pitchFamily="34" charset="0"/>
              </a:rPr>
              <a:t>présentés.</a:t>
            </a:r>
          </a:p>
          <a:p>
            <a:pPr algn="just">
              <a:buFont typeface="Wingdings" panose="05000000000000000000" pitchFamily="2" charset="2"/>
              <a:buChar char="§"/>
            </a:pPr>
            <a:r>
              <a:rPr lang="fr-CA" sz="1100" b="0" dirty="0" smtClean="0">
                <a:solidFill>
                  <a:prstClr val="white">
                    <a:lumMod val="50000"/>
                  </a:prstClr>
                </a:solidFill>
                <a:latin typeface="Calibri"/>
                <a:cs typeface="Arial" pitchFamily="34" charset="0"/>
              </a:rPr>
              <a:t>Les </a:t>
            </a:r>
            <a:r>
              <a:rPr lang="fr-CA" sz="1100" b="0" dirty="0">
                <a:solidFill>
                  <a:prstClr val="white">
                    <a:lumMod val="50000"/>
                  </a:prstClr>
                </a:solidFill>
                <a:latin typeface="Calibri"/>
                <a:cs typeface="Arial" pitchFamily="34" charset="0"/>
              </a:rPr>
              <a:t>résultats présentant des différences statistiquement significatives et pertinentes sont indiqués dans les encadrés à côté de la présentation des résultats globaux.</a:t>
            </a:r>
          </a:p>
          <a:p>
            <a:pPr marL="0" indent="0" algn="just">
              <a:buFont typeface="Arial"/>
              <a:buNone/>
            </a:pPr>
            <a:endParaRPr lang="fr-CA" sz="1400" b="0" dirty="0">
              <a:solidFill>
                <a:prstClr val="black"/>
              </a:solidFill>
              <a:latin typeface="Calibri"/>
              <a:cs typeface="Calibri" panose="020F0502020204030204" pitchFamily="34" charset="0"/>
            </a:endParaRPr>
          </a:p>
          <a:p>
            <a:pPr marL="0" indent="0" algn="just">
              <a:buFont typeface="Arial"/>
              <a:buNone/>
            </a:pPr>
            <a:endParaRPr lang="fr-CA" sz="1400" b="0" dirty="0" smtClean="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a:p>
            <a:pPr marL="285750" lvl="1" algn="just">
              <a:buFont typeface="Wingdings" panose="05000000000000000000" pitchFamily="2" charset="2"/>
              <a:buChar char="§"/>
            </a:pPr>
            <a:endParaRPr lang="fr-CA" sz="1400" dirty="0">
              <a:solidFill>
                <a:prstClr val="black"/>
              </a:solidFill>
              <a:latin typeface="Calibri"/>
              <a:cs typeface="Calibri" panose="020F0502020204030204" pitchFamily="34" charset="0"/>
            </a:endParaRPr>
          </a:p>
          <a:p>
            <a:pPr marL="0" indent="0" algn="just">
              <a:buFont typeface="Arial"/>
              <a:buNone/>
            </a:pPr>
            <a:endParaRPr lang="fr-CA" sz="1400" b="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51096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396370" y="1209675"/>
            <a:ext cx="8331450" cy="47815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CA">
              <a:solidFill>
                <a:prstClr val="white"/>
              </a:solidFill>
            </a:endParaRPr>
          </a:p>
        </p:txBody>
      </p:sp>
      <p:sp>
        <p:nvSpPr>
          <p:cNvPr id="25" name="Rectangle 24"/>
          <p:cNvSpPr/>
          <p:nvPr>
            <p:custDataLst>
              <p:tags r:id="rId2"/>
            </p:custDataLst>
          </p:nvPr>
        </p:nvSpPr>
        <p:spPr>
          <a:xfrm>
            <a:off x="1447240" y="4631973"/>
            <a:ext cx="2574748" cy="1490246"/>
          </a:xfrm>
          <a:prstGeom prst="rect">
            <a:avLst/>
          </a:prstGeom>
          <a:solidFill>
            <a:schemeClr val="bg1"/>
          </a:solidFill>
          <a:ln>
            <a:solidFill>
              <a:srgbClr val="ED1C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CA">
              <a:solidFill>
                <a:prstClr val="white"/>
              </a:solidFill>
            </a:endParaRPr>
          </a:p>
        </p:txBody>
      </p:sp>
      <p:sp>
        <p:nvSpPr>
          <p:cNvPr id="26" name="Rectangle 25"/>
          <p:cNvSpPr/>
          <p:nvPr>
            <p:custDataLst>
              <p:tags r:id="rId3"/>
            </p:custDataLst>
          </p:nvPr>
        </p:nvSpPr>
        <p:spPr>
          <a:xfrm>
            <a:off x="5118947" y="4631973"/>
            <a:ext cx="2574748" cy="1489367"/>
          </a:xfrm>
          <a:prstGeom prst="rect">
            <a:avLst/>
          </a:prstGeom>
          <a:solidFill>
            <a:schemeClr val="bg1"/>
          </a:solidFill>
          <a:ln>
            <a:solidFill>
              <a:srgbClr val="ED1C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CA">
              <a:solidFill>
                <a:prstClr val="white"/>
              </a:solidFill>
            </a:endParaRPr>
          </a:p>
        </p:txBody>
      </p:sp>
      <p:sp>
        <p:nvSpPr>
          <p:cNvPr id="14" name="Rectangle 13"/>
          <p:cNvSpPr/>
          <p:nvPr>
            <p:custDataLst>
              <p:tags r:id="rId4"/>
            </p:custDataLst>
          </p:nvPr>
        </p:nvSpPr>
        <p:spPr>
          <a:xfrm>
            <a:off x="381512" y="1367641"/>
            <a:ext cx="7105138" cy="3093154"/>
          </a:xfrm>
          <a:prstGeom prst="rect">
            <a:avLst/>
          </a:prstGeom>
        </p:spPr>
        <p:txBody>
          <a:bodyPr wrap="square">
            <a:spAutoFit/>
          </a:bodyPr>
          <a:lstStyle/>
          <a:p>
            <a:pPr defTabSz="457200">
              <a:spcBef>
                <a:spcPct val="50000"/>
              </a:spcBef>
            </a:pPr>
            <a:r>
              <a:rPr lang="fr-CA" b="1" dirty="0">
                <a:solidFill>
                  <a:srgbClr val="ED1C24"/>
                </a:solidFill>
                <a:cs typeface="Calibri" panose="020F0502020204030204" pitchFamily="34" charset="0"/>
              </a:rPr>
              <a:t>Pour plus d’information au sujet de cette étude, veuillez contacter :</a:t>
            </a:r>
          </a:p>
          <a:p>
            <a:pPr defTabSz="457200">
              <a:spcBef>
                <a:spcPct val="50000"/>
              </a:spcBef>
            </a:pPr>
            <a:r>
              <a:rPr lang="fr-CA" dirty="0">
                <a:solidFill>
                  <a:prstClr val="black"/>
                </a:solidFill>
                <a:cs typeface="Calibri" panose="020F0502020204030204" pitchFamily="34" charset="0"/>
              </a:rPr>
              <a:t>Éric Chalifoux</a:t>
            </a:r>
          </a:p>
          <a:p>
            <a:pPr defTabSz="457200">
              <a:spcBef>
                <a:spcPct val="50000"/>
              </a:spcBef>
            </a:pPr>
            <a:r>
              <a:rPr lang="fr-CA" dirty="0">
                <a:solidFill>
                  <a:prstClr val="black"/>
                </a:solidFill>
                <a:cs typeface="Calibri" panose="020F0502020204030204" pitchFamily="34" charset="0"/>
              </a:rPr>
              <a:t>Directeur de recherche sénior</a:t>
            </a:r>
          </a:p>
          <a:p>
            <a:pPr defTabSz="457200">
              <a:spcBef>
                <a:spcPct val="50000"/>
              </a:spcBef>
            </a:pPr>
            <a:r>
              <a:rPr lang="fr-CA" dirty="0">
                <a:solidFill>
                  <a:prstClr val="black"/>
                </a:solidFill>
                <a:cs typeface="Calibri" panose="020F0502020204030204" pitchFamily="34" charset="0"/>
              </a:rPr>
              <a:t>echalifoux@leger360.com</a:t>
            </a:r>
          </a:p>
          <a:p>
            <a:pPr defTabSz="457200">
              <a:spcBef>
                <a:spcPct val="50000"/>
              </a:spcBef>
            </a:pPr>
            <a:r>
              <a:rPr lang="fr-CA" dirty="0">
                <a:solidFill>
                  <a:prstClr val="black"/>
                </a:solidFill>
                <a:cs typeface="Calibri" panose="020F0502020204030204" pitchFamily="34" charset="0"/>
              </a:rPr>
              <a:t>514-982-2464 poste 118</a:t>
            </a:r>
          </a:p>
          <a:p>
            <a:pPr defTabSz="457200">
              <a:spcBef>
                <a:spcPct val="50000"/>
              </a:spcBef>
            </a:pPr>
            <a:endParaRPr lang="fr-CA" sz="2400" dirty="0">
              <a:solidFill>
                <a:prstClr val="black"/>
              </a:solidFill>
              <a:cs typeface="Calibri" panose="020F0502020204030204" pitchFamily="34" charset="0"/>
            </a:endParaRPr>
          </a:p>
          <a:p>
            <a:pPr defTabSz="457200">
              <a:spcBef>
                <a:spcPct val="50000"/>
              </a:spcBef>
            </a:pPr>
            <a:r>
              <a:rPr lang="fr-CA" b="1" dirty="0" smtClean="0">
                <a:solidFill>
                  <a:srgbClr val="ED1C24"/>
                </a:solidFill>
                <a:cs typeface="Calibri" panose="020F0502020204030204" pitchFamily="34" charset="0"/>
              </a:rPr>
              <a:t>Équipe </a:t>
            </a:r>
            <a:r>
              <a:rPr lang="fr-CA" b="1" dirty="0">
                <a:solidFill>
                  <a:srgbClr val="ED1C24"/>
                </a:solidFill>
                <a:cs typeface="Calibri" panose="020F0502020204030204" pitchFamily="34" charset="0"/>
              </a:rPr>
              <a:t>projet </a:t>
            </a:r>
            <a:r>
              <a:rPr lang="fr-CA" b="1" dirty="0" smtClean="0">
                <a:solidFill>
                  <a:srgbClr val="ED1C24"/>
                </a:solidFill>
                <a:cs typeface="Calibri" panose="020F0502020204030204" pitchFamily="34" charset="0"/>
              </a:rPr>
              <a:t>:</a:t>
            </a:r>
            <a:endParaRPr lang="fr-CA" b="1" dirty="0">
              <a:solidFill>
                <a:srgbClr val="ED1C24"/>
              </a:solidFill>
              <a:cs typeface="Calibri" panose="020F0502020204030204" pitchFamily="34" charset="0"/>
            </a:endParaRPr>
          </a:p>
        </p:txBody>
      </p:sp>
      <p:sp>
        <p:nvSpPr>
          <p:cNvPr id="3" name="Slide Number Placeholder 2"/>
          <p:cNvSpPr>
            <a:spLocks noGrp="1"/>
          </p:cNvSpPr>
          <p:nvPr>
            <p:ph type="sldNum" sz="quarter" idx="12"/>
            <p:custDataLst>
              <p:tags r:id="rId5"/>
            </p:custDataLst>
          </p:nvPr>
        </p:nvSpPr>
        <p:spPr/>
        <p:txBody>
          <a:bodyPr/>
          <a:lstStyle/>
          <a:p>
            <a:fld id="{36679B2B-0B95-3D41-A6BF-74EBACF9BD9F}" type="slidenum">
              <a:rPr lang="en-US" smtClean="0">
                <a:solidFill>
                  <a:srgbClr val="B3B3B3"/>
                </a:solidFill>
              </a:rPr>
              <a:pPr/>
              <a:t>60</a:t>
            </a:fld>
            <a:endParaRPr lang="en-US" dirty="0">
              <a:solidFill>
                <a:srgbClr val="B3B3B3"/>
              </a:solidFill>
            </a:endParaRPr>
          </a:p>
        </p:txBody>
      </p:sp>
      <p:sp>
        <p:nvSpPr>
          <p:cNvPr id="11" name="Titre 6"/>
          <p:cNvSpPr txBox="1">
            <a:spLocks/>
          </p:cNvSpPr>
          <p:nvPr>
            <p:custDataLst>
              <p:tags r:id="rId6"/>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Équipe</a:t>
            </a:r>
            <a:endParaRPr lang="fr-CA" cap="all" dirty="0">
              <a:solidFill>
                <a:prstClr val="black"/>
              </a:solidFill>
            </a:endParaRPr>
          </a:p>
        </p:txBody>
      </p:sp>
      <p:pic>
        <p:nvPicPr>
          <p:cNvPr id="19" name="Espace réservé pour une image  21"/>
          <p:cNvPicPr>
            <a:picLocks noGrp="1" noChangeAspect="1"/>
          </p:cNvPicPr>
          <p:nvPr>
            <p:ph type="pic" sz="quarter" idx="15"/>
            <p:custDataLst>
              <p:tags r:id="rId7"/>
            </p:custDataLst>
          </p:nvPr>
        </p:nvPicPr>
        <p:blipFill>
          <a:blip r:embed="rId12">
            <a:extLst>
              <a:ext uri="{28A0092B-C50C-407E-A947-70E740481C1C}">
                <a14:useLocalDpi xmlns:a14="http://schemas.microsoft.com/office/drawing/2010/main" val="0"/>
              </a:ext>
            </a:extLst>
          </a:blip>
          <a:srcRect l="8133" r="8133"/>
          <a:stretch>
            <a:fillRect/>
          </a:stretch>
        </p:blipFill>
        <p:spPr>
          <a:xfrm>
            <a:off x="1571098" y="4719600"/>
            <a:ext cx="1096914" cy="1310420"/>
          </a:xfrm>
        </p:spPr>
      </p:pic>
      <p:pic>
        <p:nvPicPr>
          <p:cNvPr id="20" name="Espace réservé pour une image  20"/>
          <p:cNvPicPr>
            <a:picLocks noGrp="1" noChangeAspect="1"/>
          </p:cNvPicPr>
          <p:nvPr>
            <p:ph type="pic" sz="quarter" idx="16"/>
            <p:custDataLst>
              <p:tags r:id="rId8"/>
            </p:custDataLst>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l="8133" r="8133"/>
          <a:stretch>
            <a:fillRect/>
          </a:stretch>
        </p:blipFill>
        <p:spPr>
          <a:xfrm>
            <a:off x="5251304" y="4719600"/>
            <a:ext cx="1089294" cy="1301318"/>
          </a:xfrm>
        </p:spPr>
      </p:pic>
      <p:sp>
        <p:nvSpPr>
          <p:cNvPr id="32" name="Text Placeholder 7"/>
          <p:cNvSpPr>
            <a:spLocks noGrp="1"/>
          </p:cNvSpPr>
          <p:nvPr>
            <p:ph type="body" sz="quarter" idx="17"/>
            <p:custDataLst>
              <p:tags r:id="rId9"/>
            </p:custDataLst>
          </p:nvPr>
        </p:nvSpPr>
        <p:spPr>
          <a:xfrm>
            <a:off x="2668012" y="4983000"/>
            <a:ext cx="1278182" cy="942773"/>
          </a:xfrm>
        </p:spPr>
        <p:txBody>
          <a:bodyPr/>
          <a:lstStyle/>
          <a:p>
            <a:r>
              <a:rPr lang="en-US" b="1" dirty="0" err="1" smtClean="0"/>
              <a:t>Éric</a:t>
            </a:r>
            <a:r>
              <a:rPr lang="en-US" b="1" dirty="0" smtClean="0"/>
              <a:t> Chalifoux</a:t>
            </a:r>
          </a:p>
          <a:p>
            <a:r>
              <a:rPr lang="fr-CA" sz="1100" dirty="0" smtClean="0">
                <a:solidFill>
                  <a:prstClr val="black"/>
                </a:solidFill>
                <a:cs typeface="Calibri" panose="020F0502020204030204" pitchFamily="34" charset="0"/>
              </a:rPr>
              <a:t>Directeur </a:t>
            </a:r>
            <a:r>
              <a:rPr lang="fr-CA" sz="1100" dirty="0">
                <a:solidFill>
                  <a:prstClr val="black"/>
                </a:solidFill>
                <a:cs typeface="Calibri" panose="020F0502020204030204" pitchFamily="34" charset="0"/>
              </a:rPr>
              <a:t>de recherche </a:t>
            </a:r>
            <a:r>
              <a:rPr lang="fr-CA" sz="1100" dirty="0" smtClean="0">
                <a:solidFill>
                  <a:prstClr val="black"/>
                </a:solidFill>
                <a:cs typeface="Calibri" panose="020F0502020204030204" pitchFamily="34" charset="0"/>
              </a:rPr>
              <a:t>sénior</a:t>
            </a:r>
          </a:p>
          <a:p>
            <a:endParaRPr lang="fr-CA" sz="1100" dirty="0" smtClean="0">
              <a:solidFill>
                <a:prstClr val="black"/>
              </a:solidFill>
              <a:cs typeface="Calibri" panose="020F0502020204030204" pitchFamily="34" charset="0"/>
            </a:endParaRPr>
          </a:p>
          <a:p>
            <a:endParaRPr lang="en-US" sz="1400" dirty="0"/>
          </a:p>
        </p:txBody>
      </p:sp>
      <p:sp>
        <p:nvSpPr>
          <p:cNvPr id="33" name="Subtitle 4"/>
          <p:cNvSpPr txBox="1">
            <a:spLocks/>
          </p:cNvSpPr>
          <p:nvPr>
            <p:custDataLst>
              <p:tags r:id="rId10"/>
            </p:custDataLst>
          </p:nvPr>
        </p:nvSpPr>
        <p:spPr>
          <a:xfrm>
            <a:off x="6340598" y="4699489"/>
            <a:ext cx="1170352" cy="942773"/>
          </a:xfrm>
          <a:prstGeom prst="rect">
            <a:avLst/>
          </a:prstGeom>
        </p:spPr>
        <p:txBody>
          <a:bodyPr vert="horz" lIns="91440" tIns="45720" rIns="91440" bIns="45720" rtlCol="0" anchor="ct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Calibri"/>
                <a:ea typeface="+mn-ea"/>
                <a:cs typeface="Calibri"/>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prstClr val="black"/>
                </a:solidFill>
              </a:rPr>
              <a:t>Thomas Amiot</a:t>
            </a:r>
          </a:p>
          <a:p>
            <a:r>
              <a:rPr lang="fr-CA" sz="1100" dirty="0" smtClean="0">
                <a:solidFill>
                  <a:prstClr val="black"/>
                </a:solidFill>
              </a:rPr>
              <a:t>Analyste</a:t>
            </a:r>
            <a:endParaRPr lang="en-US" sz="1400" dirty="0">
              <a:solidFill>
                <a:prstClr val="black"/>
              </a:solidFill>
            </a:endParaRPr>
          </a:p>
        </p:txBody>
      </p:sp>
    </p:spTree>
    <p:extLst>
      <p:ext uri="{BB962C8B-B14F-4D97-AF65-F5344CB8AC3E}">
        <p14:creationId xmlns:p14="http://schemas.microsoft.com/office/powerpoint/2010/main" val="202829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custDataLst>
              <p:tags r:id="rId1"/>
            </p:custDataLst>
          </p:nvPr>
        </p:nvSpPr>
        <p:spPr/>
        <p:txBody>
          <a:bodyPr/>
          <a:lstStyle/>
          <a:p>
            <a:fld id="{36679B2B-0B95-3D41-A6BF-74EBACF9BD9F}" type="slidenum">
              <a:rPr lang="en-US" smtClean="0">
                <a:solidFill>
                  <a:srgbClr val="B3B3B3"/>
                </a:solidFill>
              </a:rPr>
              <a:pPr/>
              <a:t>61</a:t>
            </a:fld>
            <a:endParaRPr lang="en-US" dirty="0">
              <a:solidFill>
                <a:srgbClr val="B3B3B3"/>
              </a:solidFill>
            </a:endParaRPr>
          </a:p>
        </p:txBody>
      </p:sp>
      <p:sp>
        <p:nvSpPr>
          <p:cNvPr id="2" name="Rectangle 1"/>
          <p:cNvSpPr/>
          <p:nvPr>
            <p:custDataLst>
              <p:tags r:id="rId2"/>
            </p:custDataLst>
          </p:nvPr>
        </p:nvSpPr>
        <p:spPr>
          <a:xfrm>
            <a:off x="452761" y="559293"/>
            <a:ext cx="1961965" cy="4616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CA">
              <a:solidFill>
                <a:prstClr val="white"/>
              </a:solidFill>
            </a:endParaRPr>
          </a:p>
        </p:txBody>
      </p:sp>
      <p:sp>
        <p:nvSpPr>
          <p:cNvPr id="4" name="Titre 6"/>
          <p:cNvSpPr txBox="1">
            <a:spLocks/>
          </p:cNvSpPr>
          <p:nvPr>
            <p:custDataLst>
              <p:tags r:id="rId3"/>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Nos services</a:t>
            </a:r>
            <a:endParaRPr lang="fr-CA" cap="all" dirty="0">
              <a:solidFill>
                <a:prstClr val="black"/>
              </a:solidFill>
            </a:endParaRPr>
          </a:p>
        </p:txBody>
      </p:sp>
    </p:spTree>
    <p:extLst>
      <p:ext uri="{BB962C8B-B14F-4D97-AF65-F5344CB8AC3E}">
        <p14:creationId xmlns:p14="http://schemas.microsoft.com/office/powerpoint/2010/main" val="29501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452761" y="559293"/>
            <a:ext cx="3968319" cy="6036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CA">
              <a:solidFill>
                <a:prstClr val="white"/>
              </a:solidFill>
            </a:endParaRPr>
          </a:p>
        </p:txBody>
      </p:sp>
      <p:sp>
        <p:nvSpPr>
          <p:cNvPr id="2" name="Espace réservé du numéro de diapositive 1"/>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62</a:t>
            </a:fld>
            <a:endParaRPr lang="en-US" dirty="0">
              <a:solidFill>
                <a:srgbClr val="B3B3B3"/>
              </a:solidFill>
            </a:endParaRPr>
          </a:p>
        </p:txBody>
      </p:sp>
      <p:sp>
        <p:nvSpPr>
          <p:cNvPr id="3" name="Titre 6"/>
          <p:cNvSpPr txBox="1">
            <a:spLocks/>
          </p:cNvSpPr>
          <p:nvPr>
            <p:custDataLst>
              <p:tags r:id="rId3"/>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Notre engagement qualité</a:t>
            </a:r>
            <a:endParaRPr lang="fr-CA" cap="all" dirty="0">
              <a:solidFill>
                <a:prstClr val="black"/>
              </a:solidFill>
            </a:endParaRPr>
          </a:p>
        </p:txBody>
      </p:sp>
    </p:spTree>
    <p:extLst>
      <p:ext uri="{BB962C8B-B14F-4D97-AF65-F5344CB8AC3E}">
        <p14:creationId xmlns:p14="http://schemas.microsoft.com/office/powerpoint/2010/main" val="377402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94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custDataLst>
              <p:tags r:id="rId1"/>
            </p:custDataLst>
          </p:nvPr>
        </p:nvPicPr>
        <p:blipFill>
          <a:blip r:embed="rId5" cstate="print">
            <a:grayscl/>
            <a:extLst>
              <a:ext uri="{28A0092B-C50C-407E-A947-70E740481C1C}">
                <a14:useLocalDpi xmlns:a14="http://schemas.microsoft.com/office/drawing/2010/main" val="0"/>
              </a:ext>
            </a:extLst>
          </a:blip>
          <a:srcRect l="4838" r="4838"/>
          <a:stretch>
            <a:fillRect/>
          </a:stretch>
        </p:blipFill>
        <p:spPr/>
      </p:pic>
      <p:sp>
        <p:nvSpPr>
          <p:cNvPr id="7" name="Title 6"/>
          <p:cNvSpPr>
            <a:spLocks noGrp="1"/>
          </p:cNvSpPr>
          <p:nvPr>
            <p:ph type="title"/>
            <p:custDataLst>
              <p:tags r:id="rId2"/>
            </p:custDataLst>
          </p:nvPr>
        </p:nvSpPr>
        <p:spPr/>
        <p:txBody>
          <a:bodyPr/>
          <a:lstStyle/>
          <a:p>
            <a:r>
              <a:rPr lang="fr-CA" cap="all" dirty="0" smtClean="0"/>
              <a:t>Profil des répondants</a:t>
            </a:r>
            <a:endParaRPr lang="fr-CA" cap="all" noProof="0" dirty="0"/>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01943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8</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903"/>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b="0" dirty="0" smtClean="0">
                <a:solidFill>
                  <a:prstClr val="black"/>
                </a:solidFill>
                <a:latin typeface="Calibri"/>
                <a:cs typeface="Calibri" panose="020F0502020204030204" pitchFamily="34" charset="0"/>
              </a:rPr>
              <a:t>Base : Tous les répondants (n=3 006)</a:t>
            </a:r>
            <a:endParaRPr lang="fr-CA" sz="1100" b="0" dirty="0">
              <a:solidFill>
                <a:prstClr val="black"/>
              </a:solidFill>
              <a:latin typeface="Calibri"/>
              <a:cs typeface="Calibri" panose="020F0502020204030204" pitchFamily="34" charset="0"/>
            </a:endParaRPr>
          </a:p>
        </p:txBody>
      </p:sp>
      <p:sp>
        <p:nvSpPr>
          <p:cNvPr id="15" name="Titre 6"/>
          <p:cNvSpPr txBox="1">
            <a:spLocks/>
          </p:cNvSpPr>
          <p:nvPr>
            <p:custDataLst>
              <p:tags r:id="rId4"/>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Profil des répondants</a:t>
            </a:r>
          </a:p>
        </p:txBody>
      </p:sp>
      <p:sp>
        <p:nvSpPr>
          <p:cNvPr id="7" name="ZoneTexte 6"/>
          <p:cNvSpPr txBox="1"/>
          <p:nvPr>
            <p:custDataLst>
              <p:tags r:id="rId5"/>
            </p:custDataLst>
          </p:nvPr>
        </p:nvSpPr>
        <p:spPr>
          <a:xfrm>
            <a:off x="399600" y="6347297"/>
            <a:ext cx="7118750" cy="400110"/>
          </a:xfrm>
          <a:prstGeom prst="rect">
            <a:avLst/>
          </a:prstGeom>
          <a:noFill/>
        </p:spPr>
        <p:txBody>
          <a:bodyPr wrap="square" rtlCol="0">
            <a:spAutoFit/>
          </a:bodyPr>
          <a:lstStyle/>
          <a:p>
            <a:pPr defTabSz="457200"/>
            <a:r>
              <a:rPr lang="fr-CA" sz="1000" dirty="0">
                <a:solidFill>
                  <a:srgbClr val="000000"/>
                </a:solidFill>
                <a:cs typeface="Calibri" panose="020F0502020204030204" pitchFamily="34" charset="0"/>
              </a:rPr>
              <a:t>Note : Pour chacune des catégories de profil, le complément à 100% correspond aux mentions « Ne sait pas » et « Refus </a:t>
            </a:r>
            <a:r>
              <a:rPr lang="fr-CA" sz="1000" dirty="0" smtClean="0">
                <a:solidFill>
                  <a:srgbClr val="000000"/>
                </a:solidFill>
                <a:cs typeface="Calibri" panose="020F0502020204030204" pitchFamily="34" charset="0"/>
              </a:rPr>
              <a:t>».</a:t>
            </a:r>
          </a:p>
          <a:p>
            <a:pPr defTabSz="457200"/>
            <a:r>
              <a:rPr lang="fr-CA" sz="1000" dirty="0" smtClean="0">
                <a:solidFill>
                  <a:srgbClr val="000000"/>
                </a:solidFill>
                <a:cs typeface="Calibri" panose="020F0502020204030204" pitchFamily="34" charset="0"/>
              </a:rPr>
              <a:t>*RMR = Région métropolitaine de recensement  </a:t>
            </a:r>
          </a:p>
        </p:txBody>
      </p:sp>
      <p:graphicFrame>
        <p:nvGraphicFramePr>
          <p:cNvPr id="2" name="Objet 1"/>
          <p:cNvGraphicFramePr>
            <a:graphicFrameLocks noChangeAspect="1"/>
          </p:cNvGraphicFramePr>
          <p:nvPr>
            <p:custDataLst>
              <p:tags r:id="rId6"/>
            </p:custDataLst>
            <p:extLst>
              <p:ext uri="{D42A27DB-BD31-4B8C-83A1-F6EECF244321}">
                <p14:modId xmlns:p14="http://schemas.microsoft.com/office/powerpoint/2010/main" val="2824027293"/>
              </p:ext>
            </p:extLst>
          </p:nvPr>
        </p:nvGraphicFramePr>
        <p:xfrm>
          <a:off x="755576" y="1484784"/>
          <a:ext cx="3510778" cy="4533343"/>
        </p:xfrm>
        <a:graphic>
          <a:graphicData uri="http://schemas.openxmlformats.org/presentationml/2006/ole">
            <mc:AlternateContent xmlns:mc="http://schemas.openxmlformats.org/markup-compatibility/2006">
              <mc:Choice xmlns:v="urn:schemas-microsoft-com:vml" Requires="v">
                <p:oleObj spid="_x0000_s25261" name="Feuille de calcul" r:id="rId10" imgW="3695556" imgH="4771940" progId="Excel.Sheet.12">
                  <p:embed/>
                </p:oleObj>
              </mc:Choice>
              <mc:Fallback>
                <p:oleObj name="Feuille de calcul" r:id="rId10" imgW="3695556" imgH="4771940" progId="Excel.Sheet.12">
                  <p:embed/>
                  <p:pic>
                    <p:nvPicPr>
                      <p:cNvPr id="0" name="Objet 1"/>
                      <p:cNvPicPr>
                        <a:picLocks noChangeAspect="1" noChangeArrowheads="1"/>
                      </p:cNvPicPr>
                      <p:nvPr/>
                    </p:nvPicPr>
                    <p:blipFill>
                      <a:blip r:embed="rId11"/>
                      <a:srcRect/>
                      <a:stretch>
                        <a:fillRect/>
                      </a:stretch>
                    </p:blipFill>
                    <p:spPr bwMode="auto">
                      <a:xfrm>
                        <a:off x="755576" y="1484784"/>
                        <a:ext cx="3510778" cy="453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t 3"/>
          <p:cNvGraphicFramePr>
            <a:graphicFrameLocks noChangeAspect="1"/>
          </p:cNvGraphicFramePr>
          <p:nvPr>
            <p:custDataLst>
              <p:tags r:id="rId7"/>
            </p:custDataLst>
            <p:extLst>
              <p:ext uri="{D42A27DB-BD31-4B8C-83A1-F6EECF244321}">
                <p14:modId xmlns:p14="http://schemas.microsoft.com/office/powerpoint/2010/main" val="2295291251"/>
              </p:ext>
            </p:extLst>
          </p:nvPr>
        </p:nvGraphicFramePr>
        <p:xfrm>
          <a:off x="4878388" y="1479550"/>
          <a:ext cx="3509962" cy="4624388"/>
        </p:xfrm>
        <a:graphic>
          <a:graphicData uri="http://schemas.openxmlformats.org/presentationml/2006/ole">
            <mc:AlternateContent xmlns:mc="http://schemas.openxmlformats.org/markup-compatibility/2006">
              <mc:Choice xmlns:v="urn:schemas-microsoft-com:vml" Requires="v">
                <p:oleObj spid="_x0000_s25262" name="Feuille de calcul" r:id="rId13" imgW="3695556" imgH="4867133" progId="Excel.Sheet.12">
                  <p:embed/>
                </p:oleObj>
              </mc:Choice>
              <mc:Fallback>
                <p:oleObj name="Feuille de calcul" r:id="rId13" imgW="3695556" imgH="4867133" progId="Excel.Sheet.12">
                  <p:embed/>
                  <p:pic>
                    <p:nvPicPr>
                      <p:cNvPr id="0" name="Objet 1"/>
                      <p:cNvPicPr>
                        <a:picLocks noChangeAspect="1" noChangeArrowheads="1"/>
                      </p:cNvPicPr>
                      <p:nvPr/>
                    </p:nvPicPr>
                    <p:blipFill>
                      <a:blip r:embed="rId14"/>
                      <a:srcRect/>
                      <a:stretch>
                        <a:fillRect/>
                      </a:stretch>
                    </p:blipFill>
                    <p:spPr bwMode="auto">
                      <a:xfrm>
                        <a:off x="4878388" y="1479550"/>
                        <a:ext cx="3509962"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75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2"/>
            </p:custDataLst>
          </p:nvPr>
        </p:nvSpPr>
        <p:spPr/>
        <p:txBody>
          <a:bodyPr/>
          <a:lstStyle/>
          <a:p>
            <a:fld id="{36679B2B-0B95-3D41-A6BF-74EBACF9BD9F}" type="slidenum">
              <a:rPr lang="en-US" smtClean="0">
                <a:solidFill>
                  <a:srgbClr val="B3B3B3"/>
                </a:solidFill>
              </a:rPr>
              <a:pPr/>
              <a:t>9</a:t>
            </a:fld>
            <a:endParaRPr lang="en-US" dirty="0">
              <a:solidFill>
                <a:srgbClr val="B3B3B3"/>
              </a:solidFill>
            </a:endParaRPr>
          </a:p>
        </p:txBody>
      </p:sp>
      <p:sp>
        <p:nvSpPr>
          <p:cNvPr id="12" name="Espace réservé du texte 7"/>
          <p:cNvSpPr txBox="1">
            <a:spLocks/>
          </p:cNvSpPr>
          <p:nvPr>
            <p:custDataLst>
              <p:tags r:id="rId3"/>
            </p:custDataLst>
          </p:nvPr>
        </p:nvSpPr>
        <p:spPr>
          <a:xfrm>
            <a:off x="400264" y="1112903"/>
            <a:ext cx="7353086" cy="1080000"/>
          </a:xfrm>
          <a:prstGeom prst="rect">
            <a:avLst/>
          </a:prstGeom>
        </p:spPr>
        <p:txBody>
          <a:bodyPr/>
          <a:lstStyle>
            <a:lvl1pPr marL="342900" indent="-342900" algn="l" defTabSz="457200" rtl="0" eaLnBrk="1" latinLnBrk="0" hangingPunct="1">
              <a:spcBef>
                <a:spcPct val="20000"/>
              </a:spcBef>
              <a:buFont typeface="Arial"/>
              <a:buChar char="•"/>
              <a:defRPr sz="36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CA" sz="1100" b="0" dirty="0" smtClean="0">
                <a:solidFill>
                  <a:prstClr val="black"/>
                </a:solidFill>
                <a:latin typeface="Calibri"/>
                <a:cs typeface="Calibri" panose="020F0502020204030204" pitchFamily="34" charset="0"/>
              </a:rPr>
              <a:t>Base : Tous les répondants (n=3 006)</a:t>
            </a:r>
            <a:endParaRPr lang="fr-CA" sz="1100" b="0" dirty="0">
              <a:solidFill>
                <a:prstClr val="black"/>
              </a:solidFill>
              <a:latin typeface="Calibri"/>
              <a:cs typeface="Calibri" panose="020F0502020204030204" pitchFamily="34" charset="0"/>
            </a:endParaRPr>
          </a:p>
        </p:txBody>
      </p:sp>
      <p:sp>
        <p:nvSpPr>
          <p:cNvPr id="15" name="Titre 6"/>
          <p:cNvSpPr txBox="1">
            <a:spLocks/>
          </p:cNvSpPr>
          <p:nvPr>
            <p:custDataLst>
              <p:tags r:id="rId4"/>
            </p:custDataLst>
          </p:nvPr>
        </p:nvSpPr>
        <p:spPr>
          <a:xfrm>
            <a:off x="374400" y="385200"/>
            <a:ext cx="7008501" cy="471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cap="all" dirty="0" smtClean="0">
                <a:solidFill>
                  <a:prstClr val="black"/>
                </a:solidFill>
              </a:rPr>
              <a:t>Profil des répondants – profil d’emploi</a:t>
            </a:r>
          </a:p>
        </p:txBody>
      </p:sp>
      <p:sp>
        <p:nvSpPr>
          <p:cNvPr id="7" name="ZoneTexte 6"/>
          <p:cNvSpPr txBox="1"/>
          <p:nvPr>
            <p:custDataLst>
              <p:tags r:id="rId5"/>
            </p:custDataLst>
          </p:nvPr>
        </p:nvSpPr>
        <p:spPr>
          <a:xfrm>
            <a:off x="399600" y="6347297"/>
            <a:ext cx="7118750" cy="400110"/>
          </a:xfrm>
          <a:prstGeom prst="rect">
            <a:avLst/>
          </a:prstGeom>
          <a:noFill/>
        </p:spPr>
        <p:txBody>
          <a:bodyPr wrap="square" rtlCol="0">
            <a:spAutoFit/>
          </a:bodyPr>
          <a:lstStyle/>
          <a:p>
            <a:pPr defTabSz="457200"/>
            <a:r>
              <a:rPr lang="fr-CA" sz="1000" dirty="0">
                <a:solidFill>
                  <a:srgbClr val="000000"/>
                </a:solidFill>
                <a:cs typeface="Calibri" panose="020F0502020204030204" pitchFamily="34" charset="0"/>
              </a:rPr>
              <a:t>Note : Pour chacune des catégories de profil, le complément à 100% correspond aux mentions « Ne sait pas » et « Refus </a:t>
            </a:r>
            <a:r>
              <a:rPr lang="fr-CA" sz="1000" dirty="0" smtClean="0">
                <a:solidFill>
                  <a:srgbClr val="000000"/>
                </a:solidFill>
                <a:cs typeface="Calibri" panose="020F0502020204030204" pitchFamily="34" charset="0"/>
              </a:rPr>
              <a:t>».</a:t>
            </a:r>
          </a:p>
          <a:p>
            <a:pPr defTabSz="457200"/>
            <a:r>
              <a:rPr lang="fr-CA" sz="1000" dirty="0" smtClean="0">
                <a:solidFill>
                  <a:srgbClr val="000000"/>
                </a:solidFill>
                <a:cs typeface="Calibri" panose="020F0502020204030204" pitchFamily="34" charset="0"/>
              </a:rPr>
              <a:t>*Base : Tous les répondants, sauf les travailleurs autonomes (n=2 786)</a:t>
            </a:r>
          </a:p>
        </p:txBody>
      </p:sp>
      <p:graphicFrame>
        <p:nvGraphicFramePr>
          <p:cNvPr id="2" name="Objet 1"/>
          <p:cNvGraphicFramePr>
            <a:graphicFrameLocks noChangeAspect="1"/>
          </p:cNvGraphicFramePr>
          <p:nvPr>
            <p:custDataLst>
              <p:tags r:id="rId6"/>
            </p:custDataLst>
            <p:extLst>
              <p:ext uri="{D42A27DB-BD31-4B8C-83A1-F6EECF244321}">
                <p14:modId xmlns:p14="http://schemas.microsoft.com/office/powerpoint/2010/main" val="1578948382"/>
              </p:ext>
            </p:extLst>
          </p:nvPr>
        </p:nvGraphicFramePr>
        <p:xfrm>
          <a:off x="755650" y="1484784"/>
          <a:ext cx="3509963" cy="4308475"/>
        </p:xfrm>
        <a:graphic>
          <a:graphicData uri="http://schemas.openxmlformats.org/presentationml/2006/ole">
            <mc:AlternateContent xmlns:mc="http://schemas.openxmlformats.org/markup-compatibility/2006">
              <mc:Choice xmlns:v="urn:schemas-microsoft-com:vml" Requires="v">
                <p:oleObj spid="_x0000_s26058" name="Feuille de calcul" r:id="rId10" imgW="3695556" imgH="4533957" progId="Excel.Sheet.12">
                  <p:embed/>
                </p:oleObj>
              </mc:Choice>
              <mc:Fallback>
                <p:oleObj name="Feuille de calcul" r:id="rId10" imgW="3695556" imgH="4533957" progId="Excel.Sheet.12">
                  <p:embed/>
                  <p:pic>
                    <p:nvPicPr>
                      <p:cNvPr id="0" name=""/>
                      <p:cNvPicPr>
                        <a:picLocks noChangeAspect="1" noChangeArrowheads="1"/>
                      </p:cNvPicPr>
                      <p:nvPr/>
                    </p:nvPicPr>
                    <p:blipFill>
                      <a:blip r:embed="rId11"/>
                      <a:srcRect/>
                      <a:stretch>
                        <a:fillRect/>
                      </a:stretch>
                    </p:blipFill>
                    <p:spPr bwMode="auto">
                      <a:xfrm>
                        <a:off x="755650" y="1484784"/>
                        <a:ext cx="35099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 5"/>
          <p:cNvGraphicFramePr>
            <a:graphicFrameLocks noChangeAspect="1"/>
          </p:cNvGraphicFramePr>
          <p:nvPr>
            <p:custDataLst>
              <p:tags r:id="rId7"/>
            </p:custDataLst>
            <p:extLst>
              <p:ext uri="{D42A27DB-BD31-4B8C-83A1-F6EECF244321}">
                <p14:modId xmlns:p14="http://schemas.microsoft.com/office/powerpoint/2010/main" val="109148128"/>
              </p:ext>
            </p:extLst>
          </p:nvPr>
        </p:nvGraphicFramePr>
        <p:xfrm>
          <a:off x="4878000" y="1479600"/>
          <a:ext cx="3509962" cy="4264025"/>
        </p:xfrm>
        <a:graphic>
          <a:graphicData uri="http://schemas.openxmlformats.org/presentationml/2006/ole">
            <mc:AlternateContent xmlns:mc="http://schemas.openxmlformats.org/markup-compatibility/2006">
              <mc:Choice xmlns:v="urn:schemas-microsoft-com:vml" Requires="v">
                <p:oleObj spid="_x0000_s26059" name="Feuille de calcul" r:id="rId13" imgW="3695556" imgH="4486360" progId="Excel.Sheet.12">
                  <p:embed/>
                </p:oleObj>
              </mc:Choice>
              <mc:Fallback>
                <p:oleObj name="Feuille de calcul" r:id="rId13" imgW="3695556" imgH="4486360" progId="Excel.Sheet.12">
                  <p:embed/>
                  <p:pic>
                    <p:nvPicPr>
                      <p:cNvPr id="0" name="Objet 1"/>
                      <p:cNvPicPr>
                        <a:picLocks noChangeAspect="1" noChangeArrowheads="1"/>
                      </p:cNvPicPr>
                      <p:nvPr/>
                    </p:nvPicPr>
                    <p:blipFill>
                      <a:blip r:embed="rId14"/>
                      <a:srcRect/>
                      <a:stretch>
                        <a:fillRect/>
                      </a:stretch>
                    </p:blipFill>
                    <p:spPr bwMode="auto">
                      <a:xfrm>
                        <a:off x="4878000" y="1479600"/>
                        <a:ext cx="3509962"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548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0"/>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cap="all" dirty="0"/>
        </a:defPPr>
      </a:lstStyle>
    </a:txDef>
  </a:objectDefaults>
  <a:extraClrSchemeLst/>
</a:theme>
</file>

<file path=ppt/theme/theme4.xml><?xml version="1.0" encoding="utf-8"?>
<a:theme xmlns:a="http://schemas.openxmlformats.org/drawingml/2006/main" name="2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cap="all" dirty="0"/>
        </a:defPPr>
      </a:lst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4424</Words>
  <Application>Microsoft Office PowerPoint</Application>
  <PresentationFormat>Affichage à l'écran (4:3)</PresentationFormat>
  <Paragraphs>401</Paragraphs>
  <Slides>63</Slides>
  <Notes>1</Notes>
  <HiddenSlides>0</HiddenSlides>
  <MMClips>0</MMClips>
  <ScaleCrop>false</ScaleCrop>
  <HeadingPairs>
    <vt:vector size="8" baseType="variant">
      <vt:variant>
        <vt:lpstr>Polices utilisées</vt:lpstr>
      </vt:variant>
      <vt:variant>
        <vt:i4>5</vt:i4>
      </vt:variant>
      <vt:variant>
        <vt:lpstr>Thème</vt:lpstr>
      </vt:variant>
      <vt:variant>
        <vt:i4>4</vt:i4>
      </vt:variant>
      <vt:variant>
        <vt:lpstr>Serveurs OLE incorporés</vt:lpstr>
      </vt:variant>
      <vt:variant>
        <vt:i4>1</vt:i4>
      </vt:variant>
      <vt:variant>
        <vt:lpstr>Titres des diapositives</vt:lpstr>
      </vt:variant>
      <vt:variant>
        <vt:i4>63</vt:i4>
      </vt:variant>
    </vt:vector>
  </HeadingPairs>
  <TitlesOfParts>
    <vt:vector size="73" baseType="lpstr">
      <vt:lpstr>Arial</vt:lpstr>
      <vt:lpstr>Calibri</vt:lpstr>
      <vt:lpstr>Courier New</vt:lpstr>
      <vt:lpstr>Oswald Light</vt:lpstr>
      <vt:lpstr>Wingdings</vt:lpstr>
      <vt:lpstr>Thème Office</vt:lpstr>
      <vt:lpstr>Office Theme</vt:lpstr>
      <vt:lpstr>1_Office Theme</vt:lpstr>
      <vt:lpstr>2_Office Theme</vt:lpstr>
      <vt:lpstr>Feuille de calcul</vt:lpstr>
      <vt:lpstr>Sondage pan-Québec sur la conciliation famille-travail</vt:lpstr>
      <vt:lpstr>Présentation PowerPoint</vt:lpstr>
      <vt:lpstr>Contexte et objectifs</vt:lpstr>
      <vt:lpstr>Présentation PowerPoint</vt:lpstr>
      <vt:lpstr>Approche méthodologique</vt:lpstr>
      <vt:lpstr>Présentation PowerPoint</vt:lpstr>
      <vt:lpstr>Profil des répondants</vt:lpstr>
      <vt:lpstr>Présentation PowerPoint</vt:lpstr>
      <vt:lpstr>Présentation PowerPoint</vt:lpstr>
      <vt:lpstr>RÉSULTATS DÉTAILLÉS</vt:lpstr>
      <vt:lpstr>1. Le temps consacré à diverses tâches</vt:lpstr>
      <vt:lpstr>Présentation PowerPoint</vt:lpstr>
      <vt:lpstr>Présentation PowerPoint</vt:lpstr>
      <vt:lpstr>Présentation PowerPoint</vt:lpstr>
      <vt:lpstr>Présentation PowerPoint</vt:lpstr>
      <vt:lpstr>Présentation PowerPoint</vt:lpstr>
      <vt:lpstr>Présentation PowerPoint</vt:lpstr>
      <vt:lpstr>2. La conciliation famille-travail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Le/la conjoint(e)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La communauté</vt:lpstr>
      <vt:lpstr>Présentation PowerPoint</vt:lpstr>
      <vt:lpstr>Présentation PowerPoint</vt:lpstr>
      <vt:lpstr>Présentation PowerPoint</vt:lpstr>
      <vt:lpstr>Présentation PowerPoint</vt:lpstr>
      <vt:lpstr>Présentation PowerPoint</vt:lpstr>
      <vt:lpstr>Présentation PowerPoint</vt:lpstr>
      <vt:lpstr>Équipe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Sondage pan-Québec sur la conciliation travail-famille</dc:title>
  <dc:creator>Thomas Amiot</dc:creator>
  <cp:lastModifiedBy>Christine Nget</cp:lastModifiedBy>
  <cp:revision>493</cp:revision>
  <cp:lastPrinted>2018-02-09T20:26:52Z</cp:lastPrinted>
  <dcterms:created xsi:type="dcterms:W3CDTF">2018-01-30T14:45:44Z</dcterms:created>
  <dcterms:modified xsi:type="dcterms:W3CDTF">2018-04-16T14:35:56Z</dcterms:modified>
</cp:coreProperties>
</file>