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4"/>
  </p:sldMasterIdLst>
  <p:notesMasterIdLst>
    <p:notesMasterId r:id="rId16"/>
  </p:notesMasterIdLst>
  <p:sldIdLst>
    <p:sldId id="256" r:id="rId5"/>
    <p:sldId id="285" r:id="rId6"/>
    <p:sldId id="316" r:id="rId7"/>
    <p:sldId id="318" r:id="rId8"/>
    <p:sldId id="295" r:id="rId9"/>
    <p:sldId id="309" r:id="rId10"/>
    <p:sldId id="320" r:id="rId11"/>
    <p:sldId id="319" r:id="rId12"/>
    <p:sldId id="310" r:id="rId13"/>
    <p:sldId id="313" r:id="rId14"/>
    <p:sldId id="292" r:id="rId15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9A51C-B71D-4330-B162-6F2746953F84}" type="datetimeFigureOut">
              <a:rPr lang="fr-CA" smtClean="0"/>
              <a:t>2018-06-05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42D62-4E82-4582-8FE5-16332D8927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7707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42D62-4E82-4582-8FE5-16332D892706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283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3085764"/>
            <a:ext cx="8447150" cy="3360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6085229"/>
            <a:ext cx="2133600" cy="365125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B17BC0D-085C-425E-88A7-54D62666357E}" type="datetime1">
              <a:rPr lang="fr-CA" smtClean="0"/>
              <a:t>2018-06-05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6080903"/>
            <a:ext cx="5187908" cy="365125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6085229"/>
            <a:ext cx="762330" cy="365125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680" y="4954616"/>
            <a:ext cx="2828329" cy="131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042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614407"/>
            <a:ext cx="8482004" cy="7087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621035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5894" y="1613647"/>
            <a:ext cx="8272212" cy="4471068"/>
          </a:xfrm>
        </p:spPr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9F12-509A-4C55-903C-25FC0D598867}" type="datetime1">
              <a:rPr lang="fr-CA" smtClean="0"/>
              <a:t>2018-06-05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595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598021"/>
            <a:ext cx="2180113" cy="58169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>
            <a:normAutofit/>
          </a:bodyPr>
          <a:lstStyle>
            <a:lvl1pPr>
              <a:defRPr sz="3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96106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01350C-AC97-4258-B026-18557D572EA3}" type="datetime1">
              <a:rPr lang="fr-CA" smtClean="0"/>
              <a:t>2018-06-05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5956138"/>
            <a:ext cx="873146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851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614407"/>
            <a:ext cx="8482004" cy="65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56724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 b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1357151"/>
            <a:ext cx="8272211" cy="45016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ADC5C126-C3F5-489E-97B6-25D4222BFF64}" type="datetime1">
              <a:rPr lang="fr-CA" smtClean="0"/>
              <a:t>2018-06-05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6149774"/>
            <a:ext cx="789381" cy="365125"/>
          </a:xfrm>
        </p:spPr>
        <p:txBody>
          <a:bodyPr/>
          <a:lstStyle>
            <a:lvl1pPr>
              <a:defRPr sz="1200"/>
            </a:lvl1pPr>
          </a:lstStyle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525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4008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043911"/>
            <a:ext cx="8272211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76779D0-A568-48A2-9793-49D90DC04747}" type="datetime1">
              <a:rPr lang="fr-CA" smtClean="0"/>
              <a:t>2018-06-05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034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606555"/>
            <a:ext cx="8475027" cy="662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53974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1532776"/>
            <a:ext cx="4066793" cy="432827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1532774"/>
            <a:ext cx="4066794" cy="432827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B1F7A4E7-638F-4FB5-8988-7677F4344CF7}" type="datetime1">
              <a:rPr lang="fr-CA" smtClean="0"/>
              <a:t>2018-06-05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381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986" y="1988485"/>
            <a:ext cx="4033735" cy="79841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2" y="1988485"/>
            <a:ext cx="4044825" cy="81578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013-89C8-4CBD-9A1E-953CC9BE3AEC}" type="datetime1">
              <a:rPr lang="fr-CA" smtClean="0"/>
              <a:t>2018-06-05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511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606555"/>
            <a:ext cx="8475027" cy="5983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47519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803F-2841-49F9-BC1D-71F0388D929C}" type="datetime1">
              <a:rPr lang="fr-CA" smtClean="0"/>
              <a:t>2018-06-05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389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268B0-D562-4067-B6F5-B94B5F3DCF1E}" type="datetime1">
              <a:rPr lang="fr-CA" smtClean="0"/>
              <a:t>2018-06-05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02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5141972"/>
            <a:ext cx="8473650" cy="14008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2296"/>
            <a:ext cx="3682084" cy="689514"/>
          </a:xfrm>
        </p:spPr>
        <p:txBody>
          <a:bodyPr anchor="ctr">
            <a:normAutofit/>
          </a:bodyPr>
          <a:lstStyle>
            <a:lvl1pPr algn="l">
              <a:defRPr sz="2400" b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601200"/>
            <a:ext cx="8469630" cy="4204800"/>
          </a:xfrm>
        </p:spPr>
        <p:txBody>
          <a:bodyPr anchor="ctr">
            <a:normAutofit/>
          </a:bodyPr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402490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DA76B-6674-4B43-AAD3-7A81D204FC8C}" type="datetime1">
              <a:rPr lang="fr-CA" smtClean="0"/>
              <a:t>2018-06-05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170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599725"/>
            <a:ext cx="8468144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8"/>
            <a:ext cx="8272213" cy="5986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F9A6F-FE19-4FC1-8E51-72ADED4AA666}" type="datetime1">
              <a:rPr lang="fr-CA" smtClean="0"/>
              <a:t>2018-06-05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262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047605"/>
            <a:ext cx="8272212" cy="4037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556" y="6128750"/>
            <a:ext cx="2133599" cy="418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BC82B44-1569-4758-89DB-CAF4387AD7C1}" type="datetime1">
              <a:rPr lang="fr-CA" smtClean="0"/>
              <a:t>2018-06-05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6986" y="6124424"/>
            <a:ext cx="5187908" cy="418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6128750"/>
            <a:ext cx="789383" cy="418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556BF5D-5F92-4185-8585-7C0D7A1ECC45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052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>
            <a:lumMod val="60000"/>
            <a:lumOff val="40000"/>
          </a:schemeClr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>
            <a:lumMod val="60000"/>
            <a:lumOff val="40000"/>
          </a:schemeClr>
        </a:buClr>
        <a:buSzPct val="92000"/>
        <a:buFont typeface="Wingdings 2" panose="05020102010507070707" pitchFamily="18" charset="2"/>
        <a:buChar char=""/>
        <a:defRPr sz="20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>
            <a:lumMod val="60000"/>
            <a:lumOff val="40000"/>
          </a:schemeClr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tx2">
            <a:lumMod val="60000"/>
            <a:lumOff val="40000"/>
          </a:schemeClr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tx2">
            <a:lumMod val="60000"/>
            <a:lumOff val="40000"/>
          </a:schemeClr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2382" y="282221"/>
            <a:ext cx="8374776" cy="4030472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dirty="0" smtClean="0"/>
              <a:t>Présentation de VIVRE SAINT-MICHEL EN SANTÉ</a:t>
            </a:r>
            <a:r>
              <a:rPr lang="fr-CA" sz="3000" dirty="0" smtClean="0"/>
              <a:t/>
            </a:r>
            <a:br>
              <a:rPr lang="fr-CA" sz="3000" dirty="0" smtClean="0"/>
            </a:br>
            <a:r>
              <a:rPr lang="fr-CA" sz="3000" dirty="0" smtClean="0"/>
              <a:t/>
            </a:r>
            <a:br>
              <a:rPr lang="fr-CA" sz="3000" dirty="0" smtClean="0"/>
            </a:br>
            <a:r>
              <a:rPr lang="fr-CA" sz="3000" b="1" dirty="0" smtClean="0"/>
              <a:t>Quelques conditions et défis de la concertation:</a:t>
            </a:r>
            <a:br>
              <a:rPr lang="fr-CA" sz="3000" b="1" dirty="0" smtClean="0"/>
            </a:br>
            <a:r>
              <a:rPr lang="fr-CA" sz="2200" b="1" cap="none" dirty="0" smtClean="0"/>
              <a:t>pour construire des environnements favorables</a:t>
            </a:r>
            <a:r>
              <a:rPr lang="fr-CA" sz="3000" b="1" dirty="0" smtClean="0"/>
              <a:t/>
            </a:r>
            <a:br>
              <a:rPr lang="fr-CA" sz="3000" b="1" dirty="0" smtClean="0"/>
            </a:br>
            <a:r>
              <a:rPr lang="fr-CA" sz="3000" b="1" dirty="0" smtClean="0"/>
              <a:t/>
            </a:r>
            <a:br>
              <a:rPr lang="fr-CA" sz="3000" b="1" dirty="0" smtClean="0"/>
            </a:br>
            <a:r>
              <a:rPr lang="fr-CA" sz="3000" b="1" dirty="0" smtClean="0"/>
              <a:t/>
            </a:r>
            <a:br>
              <a:rPr lang="fr-CA" sz="3000" b="1" dirty="0" smtClean="0"/>
            </a:br>
            <a:r>
              <a:rPr lang="fr-CA" sz="2200" b="1" dirty="0" smtClean="0"/>
              <a:t>jean panet-raymond </a:t>
            </a:r>
            <a:r>
              <a:rPr lang="fr-CA" sz="2400" b="1" dirty="0" smtClean="0"/>
              <a:t/>
            </a:r>
            <a:br>
              <a:rPr lang="fr-CA" sz="2400" b="1" dirty="0" smtClean="0"/>
            </a:br>
            <a:r>
              <a:rPr lang="fr-CA" sz="2400" b="1" dirty="0" smtClean="0"/>
              <a:t/>
            </a:r>
            <a:br>
              <a:rPr lang="fr-CA" sz="2400" b="1" dirty="0" smtClean="0"/>
            </a:br>
            <a:r>
              <a:rPr lang="fr-CA" sz="2000" b="1" dirty="0" smtClean="0">
                <a:solidFill>
                  <a:schemeClr val="accent6">
                    <a:lumMod val="75000"/>
                  </a:schemeClr>
                </a:solidFill>
              </a:rPr>
              <a:t>Avenir d’enfants</a:t>
            </a:r>
            <a:r>
              <a:rPr lang="fr-CA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CA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CA" sz="2200" b="1" dirty="0" smtClean="0">
                <a:solidFill>
                  <a:schemeClr val="accent6">
                    <a:lumMod val="75000"/>
                  </a:schemeClr>
                </a:solidFill>
              </a:rPr>
              <a:t>24 mai 2018</a:t>
            </a:r>
            <a:endParaRPr lang="fr-CA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97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5895" y="1394061"/>
            <a:ext cx="8272211" cy="3330254"/>
          </a:xfrm>
        </p:spPr>
        <p:txBody>
          <a:bodyPr>
            <a:normAutofit fontScale="90000"/>
          </a:bodyPr>
          <a:lstStyle/>
          <a:p>
            <a:r>
              <a:rPr lang="fr-FR" i="1" dirty="0" smtClean="0"/>
              <a:t>Pour en </a:t>
            </a:r>
            <a:r>
              <a:rPr lang="fr-FR" i="1" dirty="0"/>
              <a:t>savoir plus</a:t>
            </a:r>
            <a:r>
              <a:rPr lang="fr-FR" dirty="0"/>
              <a:t>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err="1" smtClean="0"/>
              <a:t>www.vivre</a:t>
            </a:r>
            <a:r>
              <a:rPr lang="fr-FR" b="1" dirty="0"/>
              <a:t>-saint-</a:t>
            </a:r>
            <a:r>
              <a:rPr lang="fr-FR" b="1" dirty="0" err="1" smtClean="0"/>
              <a:t>michel.org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5895" y="4541416"/>
            <a:ext cx="8272211" cy="1003843"/>
          </a:xfrm>
        </p:spPr>
        <p:txBody>
          <a:bodyPr/>
          <a:lstStyle/>
          <a:p>
            <a:r>
              <a:rPr lang="fr-FR" b="1" i="1" dirty="0" smtClean="0">
                <a:solidFill>
                  <a:srgbClr val="008000"/>
                </a:solidFill>
              </a:rPr>
              <a:t>Et quelques outils encore</a:t>
            </a:r>
            <a:r>
              <a:rPr lang="is-IS" b="1" i="1" dirty="0" smtClean="0">
                <a:solidFill>
                  <a:srgbClr val="008000"/>
                </a:solidFill>
              </a:rPr>
              <a:t>…</a:t>
            </a:r>
            <a:endParaRPr lang="fr-FR" b="1" i="1" dirty="0">
              <a:solidFill>
                <a:srgbClr val="008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10</a:t>
            </a:fld>
            <a:endParaRPr lang="fr-CA"/>
          </a:p>
        </p:txBody>
      </p:sp>
      <p:sp>
        <p:nvSpPr>
          <p:cNvPr id="5" name="ZoneTexte 4"/>
          <p:cNvSpPr txBox="1"/>
          <p:nvPr/>
        </p:nvSpPr>
        <p:spPr>
          <a:xfrm>
            <a:off x="774423" y="57311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6450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896506" y="661950"/>
            <a:ext cx="7109362" cy="9223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CA" sz="4400" b="1" i="1" dirty="0" err="1" smtClean="0">
                <a:solidFill>
                  <a:schemeClr val="accent6">
                    <a:lumMod val="75000"/>
                  </a:schemeClr>
                </a:solidFill>
              </a:rPr>
              <a:t>Échanges</a:t>
            </a:r>
            <a:endParaRPr lang="fr-CA" sz="4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323" y="1687386"/>
            <a:ext cx="4987728" cy="283236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531157" y="2549572"/>
            <a:ext cx="3234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6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MERCI !</a:t>
            </a:r>
            <a:endParaRPr lang="fr-CA" sz="6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774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4000" dirty="0" smtClean="0"/>
              <a:t>Plan de la présentation</a:t>
            </a:r>
            <a:endParaRPr lang="fr-CA" sz="4000" dirty="0"/>
          </a:p>
        </p:txBody>
      </p:sp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435895" y="1357150"/>
            <a:ext cx="8272211" cy="5500850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fr-FR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1. Contexte et naissance </a:t>
            </a:r>
            <a:r>
              <a:rPr lang="fr-FR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de la démarche concertée: l’insalubrité des logements de ménages familiaux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fr-FR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2.</a:t>
            </a:r>
            <a:r>
              <a:rPr lang="fr-FR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Les stratégies de concertation </a:t>
            </a:r>
            <a:r>
              <a:rPr lang="fr-FR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avec les principaux acteurs pour rejoindre les locataires et familles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fr-FR" sz="28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3</a:t>
            </a:r>
            <a:r>
              <a:rPr lang="fr-FR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.</a:t>
            </a:r>
            <a:r>
              <a:rPr lang="fr-FR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Quelques conditions</a:t>
            </a:r>
            <a:r>
              <a:rPr lang="fr-FR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favorables</a:t>
            </a:r>
            <a:endParaRPr lang="fr-FR" sz="2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fr-CA" sz="28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4</a:t>
            </a:r>
            <a:r>
              <a:rPr lang="fr-CA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. </a:t>
            </a:r>
            <a:r>
              <a:rPr lang="fr-CA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Les </a:t>
            </a:r>
            <a:r>
              <a:rPr lang="fr-CA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défis</a:t>
            </a:r>
            <a:r>
              <a:rPr lang="fr-CA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de la suite </a:t>
            </a:r>
            <a:endParaRPr lang="fr-FR" sz="2800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fr-FR" sz="28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5</a:t>
            </a:r>
            <a:r>
              <a:rPr lang="fr-FR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. Échanges</a:t>
            </a:r>
            <a:endParaRPr lang="fr-CA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0" tIns="0" rIns="0" bIns="0" anchor="ctr">
            <a:noAutofit/>
          </a:bodyPr>
          <a:lstStyle/>
          <a:p>
            <a:r>
              <a:rPr lang="fr-FR" dirty="0" smtClean="0"/>
              <a:t>MISE EN CONTEXTE: VSMS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5895" y="1648323"/>
            <a:ext cx="8368295" cy="1861241"/>
          </a:xfrm>
        </p:spPr>
        <p:txBody>
          <a:bodyPr>
            <a:normAutofit/>
          </a:bodyPr>
          <a:lstStyle/>
          <a:p>
            <a:pPr marL="536575" indent="-536575" algn="just">
              <a:lnSpc>
                <a:spcPts val="4000"/>
              </a:lnSpc>
              <a:spcBef>
                <a:spcPts val="0"/>
              </a:spcBef>
              <a:spcAft>
                <a:spcPts val="3000"/>
              </a:spcAft>
            </a:pPr>
            <a:r>
              <a:rPr lang="fr-FR" sz="2800" dirty="0" smtClean="0">
                <a:solidFill>
                  <a:srgbClr val="000000"/>
                </a:solidFill>
              </a:rPr>
              <a:t>Vivre Saint-Michel en santé, depuis 1991</a:t>
            </a:r>
          </a:p>
          <a:p>
            <a:pPr marL="536575" indent="-536575" algn="just">
              <a:lnSpc>
                <a:spcPts val="4000"/>
              </a:lnSpc>
              <a:spcBef>
                <a:spcPts val="0"/>
              </a:spcBef>
              <a:spcAft>
                <a:spcPts val="3600"/>
              </a:spcAft>
            </a:pPr>
            <a:r>
              <a:rPr lang="fr-FR" sz="2800" dirty="0" smtClean="0">
                <a:solidFill>
                  <a:srgbClr val="000000"/>
                </a:solidFill>
              </a:rPr>
              <a:t>Table de quartier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D53C-9E58-DE42-B683-F666A884B9D5}" type="slidenum">
              <a:rPr lang="fr-FR" sz="1800" smtClean="0"/>
              <a:t>3</a:t>
            </a:fld>
            <a:endParaRPr lang="fr-FR" sz="18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902370" y="3163982"/>
            <a:ext cx="2490537" cy="1528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3200" dirty="0" smtClean="0">
                <a:solidFill>
                  <a:srgbClr val="000000"/>
                </a:solidFill>
              </a:rPr>
              <a:t> Multi réseau</a:t>
            </a:r>
          </a:p>
          <a:p>
            <a:pPr algn="just">
              <a:lnSpc>
                <a:spcPts val="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3200" dirty="0" smtClean="0">
                <a:solidFill>
                  <a:srgbClr val="000000"/>
                </a:solidFill>
              </a:rPr>
              <a:t> Intersectorielle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35895" y="4581475"/>
            <a:ext cx="8368295" cy="1818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575" indent="-536575" algn="just">
              <a:lnSpc>
                <a:spcPts val="4000"/>
              </a:lnSpc>
              <a:spcBef>
                <a:spcPts val="0"/>
              </a:spcBef>
              <a:spcAft>
                <a:spcPts val="3600"/>
              </a:spcAft>
            </a:pPr>
            <a:r>
              <a:rPr lang="fr-FR" sz="4500" dirty="0" smtClean="0">
                <a:solidFill>
                  <a:srgbClr val="000000"/>
                </a:solidFill>
              </a:rPr>
              <a:t>Mission: lutter contre la pauvreté et l’exclusion sociale</a:t>
            </a:r>
          </a:p>
          <a:p>
            <a:pPr marL="536575" indent="-536575" algn="just">
              <a:lnSpc>
                <a:spcPts val="3000"/>
              </a:lnSpc>
              <a:spcBef>
                <a:spcPts val="0"/>
              </a:spcBef>
              <a:spcAft>
                <a:spcPts val="1800"/>
              </a:spcAft>
            </a:pPr>
            <a:r>
              <a:rPr lang="fr-FR" sz="4500" dirty="0" smtClean="0">
                <a:solidFill>
                  <a:srgbClr val="000000"/>
                </a:solidFill>
              </a:rPr>
              <a:t>Revitalisation urbaine intégrée (RUI</a:t>
            </a:r>
            <a:r>
              <a:rPr lang="fr-FR" sz="4000" dirty="0" smtClean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455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0" tIns="0" rIns="0" bIns="0" anchor="ctr">
            <a:noAutofit/>
          </a:bodyPr>
          <a:lstStyle/>
          <a:p>
            <a:r>
              <a:rPr lang="fr-CA" dirty="0" smtClean="0">
                <a:solidFill>
                  <a:schemeClr val="tx2"/>
                </a:solidFill>
              </a:rPr>
              <a:t>MISE EN CONTEXTE: VSMS</a:t>
            </a:r>
            <a:endParaRPr lang="fr-CA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6090" y="3184151"/>
            <a:ext cx="8332016" cy="3673849"/>
          </a:xfrm>
        </p:spPr>
        <p:txBody>
          <a:bodyPr>
            <a:noAutofit/>
          </a:bodyPr>
          <a:lstStyle/>
          <a:p>
            <a:pPr marL="441325" indent="-441325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+mj-lt"/>
              <a:buAutoNum type="arabicPeriod"/>
              <a:tabLst>
                <a:tab pos="441325" algn="l"/>
              </a:tabLst>
            </a:pPr>
            <a:r>
              <a:rPr lang="fr-CA" sz="2800" dirty="0" smtClean="0">
                <a:solidFill>
                  <a:srgbClr val="000000"/>
                </a:solidFill>
              </a:rPr>
              <a:t>Augmenter </a:t>
            </a:r>
            <a:r>
              <a:rPr lang="fr-CA" sz="2800" dirty="0">
                <a:solidFill>
                  <a:srgbClr val="000000"/>
                </a:solidFill>
              </a:rPr>
              <a:t>la capacité collective d’agir : </a:t>
            </a:r>
            <a:endParaRPr lang="fr-CA" sz="2800" dirty="0" smtClean="0">
              <a:solidFill>
                <a:srgbClr val="000000"/>
              </a:solidFill>
            </a:endParaRPr>
          </a:p>
          <a:p>
            <a:pPr marL="441325" lvl="6" indent="-441325">
              <a:lnSpc>
                <a:spcPts val="4000"/>
              </a:lnSpc>
              <a:spcBef>
                <a:spcPts val="0"/>
              </a:spcBef>
              <a:spcAft>
                <a:spcPts val="3000"/>
              </a:spcAft>
              <a:buNone/>
              <a:tabLst>
                <a:tab pos="441325" algn="l"/>
              </a:tabLst>
            </a:pPr>
            <a:r>
              <a:rPr lang="fr-CA" sz="2800" b="1" i="1" dirty="0" smtClean="0">
                <a:solidFill>
                  <a:srgbClr val="000000"/>
                </a:solidFill>
                <a:latin typeface="+mj-lt"/>
              </a:rPr>
              <a:t>	Empowerment </a:t>
            </a:r>
            <a:r>
              <a:rPr lang="fr-CA" sz="2800" dirty="0" smtClean="0">
                <a:solidFill>
                  <a:srgbClr val="000000"/>
                </a:solidFill>
                <a:latin typeface="+mj-lt"/>
              </a:rPr>
              <a:t>individuel</a:t>
            </a:r>
            <a:r>
              <a:rPr lang="fr-CA" sz="2800" dirty="0">
                <a:solidFill>
                  <a:srgbClr val="000000"/>
                </a:solidFill>
                <a:latin typeface="+mj-lt"/>
              </a:rPr>
              <a:t>, organisationnel, </a:t>
            </a:r>
            <a:r>
              <a:rPr lang="fr-CA" sz="2800" dirty="0" smtClean="0">
                <a:solidFill>
                  <a:srgbClr val="000000"/>
                </a:solidFill>
                <a:latin typeface="+mj-lt"/>
              </a:rPr>
              <a:t>communautaire</a:t>
            </a:r>
            <a:r>
              <a:rPr lang="fr-CA" sz="2800" dirty="0">
                <a:solidFill>
                  <a:srgbClr val="000000"/>
                </a:solidFill>
                <a:latin typeface="+mj-lt"/>
              </a:rPr>
              <a:t>, en favorisant la </a:t>
            </a:r>
            <a:r>
              <a:rPr lang="fr-CA" sz="2800" dirty="0" smtClean="0">
                <a:solidFill>
                  <a:srgbClr val="000000"/>
                </a:solidFill>
                <a:latin typeface="+mj-lt"/>
              </a:rPr>
              <a:t>participation citoyenne</a:t>
            </a:r>
            <a:endParaRPr lang="fr-CA" sz="2800" dirty="0">
              <a:solidFill>
                <a:srgbClr val="000000"/>
              </a:solidFill>
              <a:latin typeface="+mj-lt"/>
            </a:endParaRPr>
          </a:p>
          <a:p>
            <a:pPr marL="441325" indent="-441325">
              <a:lnSpc>
                <a:spcPts val="4000"/>
              </a:lnSpc>
              <a:spcBef>
                <a:spcPts val="0"/>
              </a:spcBef>
              <a:spcAft>
                <a:spcPts val="3600"/>
              </a:spcAft>
              <a:buClr>
                <a:schemeClr val="tx1">
                  <a:lumMod val="50000"/>
                  <a:lumOff val="50000"/>
                </a:schemeClr>
              </a:buClr>
              <a:buFont typeface="+mj-lt"/>
              <a:buAutoNum type="arabicPeriod"/>
              <a:tabLst>
                <a:tab pos="441325" algn="l"/>
              </a:tabLst>
            </a:pPr>
            <a:r>
              <a:rPr lang="fr-FR" sz="2800" b="1" dirty="0" smtClean="0">
                <a:solidFill>
                  <a:srgbClr val="000000"/>
                </a:solidFill>
              </a:rPr>
              <a:t>Agir </a:t>
            </a:r>
            <a:r>
              <a:rPr lang="fr-FR" sz="2800" dirty="0">
                <a:solidFill>
                  <a:srgbClr val="000000"/>
                </a:solidFill>
              </a:rPr>
              <a:t>simultanément,</a:t>
            </a:r>
            <a:r>
              <a:rPr lang="fr-CA" sz="2800" dirty="0">
                <a:solidFill>
                  <a:srgbClr val="000000"/>
                </a:solidFill>
              </a:rPr>
              <a:t> de façon globale </a:t>
            </a:r>
            <a:r>
              <a:rPr lang="fr-CA" sz="2800" dirty="0" smtClean="0">
                <a:solidFill>
                  <a:srgbClr val="000000"/>
                </a:solidFill>
              </a:rPr>
              <a:t>et intégrée</a:t>
            </a:r>
            <a:r>
              <a:rPr lang="fr-CA" sz="2800" dirty="0">
                <a:solidFill>
                  <a:srgbClr val="000000"/>
                </a:solidFill>
              </a:rPr>
              <a:t>, </a:t>
            </a:r>
            <a:r>
              <a:rPr lang="fr-CA" sz="2800" dirty="0" smtClean="0">
                <a:solidFill>
                  <a:srgbClr val="000000"/>
                </a:solidFill>
              </a:rPr>
              <a:t/>
            </a:r>
            <a:br>
              <a:rPr lang="fr-CA" sz="2800" dirty="0" smtClean="0">
                <a:solidFill>
                  <a:srgbClr val="000000"/>
                </a:solidFill>
              </a:rPr>
            </a:br>
            <a:r>
              <a:rPr lang="fr-CA" sz="2800" dirty="0" smtClean="0">
                <a:solidFill>
                  <a:srgbClr val="000000"/>
                </a:solidFill>
              </a:rPr>
              <a:t>sur </a:t>
            </a:r>
            <a:r>
              <a:rPr lang="fr-CA" sz="2800" dirty="0">
                <a:solidFill>
                  <a:srgbClr val="000000"/>
                </a:solidFill>
              </a:rPr>
              <a:t>l’</a:t>
            </a:r>
            <a:r>
              <a:rPr lang="fr-CA" sz="2800" b="1" dirty="0">
                <a:solidFill>
                  <a:srgbClr val="000000"/>
                </a:solidFill>
              </a:rPr>
              <a:t>ensemble </a:t>
            </a:r>
            <a:r>
              <a:rPr lang="fr-CA" sz="2800" dirty="0">
                <a:solidFill>
                  <a:srgbClr val="000000"/>
                </a:solidFill>
              </a:rPr>
              <a:t>des grands enjeux du </a:t>
            </a:r>
            <a:r>
              <a:rPr lang="fr-CA" sz="2800" dirty="0" smtClean="0">
                <a:solidFill>
                  <a:srgbClr val="000000"/>
                </a:solidFill>
              </a:rPr>
              <a:t>quartier</a:t>
            </a:r>
            <a:endParaRPr lang="fr-FR" sz="28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D53C-9E58-DE42-B683-F666A884B9D5}" type="slidenum">
              <a:rPr lang="fr-FR" sz="1800" smtClean="0"/>
              <a:t>4</a:t>
            </a:fld>
            <a:endParaRPr lang="fr-FR" sz="1800" dirty="0"/>
          </a:p>
        </p:txBody>
      </p:sp>
      <p:sp>
        <p:nvSpPr>
          <p:cNvPr id="5" name="Rectangle 4"/>
          <p:cNvSpPr/>
          <p:nvPr/>
        </p:nvSpPr>
        <p:spPr>
          <a:xfrm>
            <a:off x="342899" y="1694434"/>
            <a:ext cx="851550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fr-FR" sz="2800" cap="small" dirty="0" smtClean="0">
                <a:solidFill>
                  <a:schemeClr val="tx2"/>
                </a:solidFill>
                <a:latin typeface="+mj-lt"/>
              </a:rPr>
              <a:t>Théorie du changement de Saint-Michel – depuis 2007</a:t>
            </a:r>
          </a:p>
          <a:p>
            <a:pPr algn="just">
              <a:spcBef>
                <a:spcPts val="1200"/>
              </a:spcBef>
            </a:pPr>
            <a:r>
              <a:rPr lang="fr-FR" sz="2800" u="sng" cap="small" dirty="0" smtClean="0">
                <a:solidFill>
                  <a:srgbClr val="000000"/>
                </a:solidFill>
                <a:latin typeface="+mj-lt"/>
              </a:rPr>
              <a:t>Deux grandes stratégies</a:t>
            </a:r>
            <a:endParaRPr lang="fr-FR" sz="2800" u="sng" cap="small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99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455" y="223407"/>
            <a:ext cx="8548706" cy="964175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008000"/>
                </a:solidFill>
              </a:rPr>
              <a:t/>
            </a:r>
            <a:br>
              <a:rPr lang="fr-FR" sz="2400" dirty="0" smtClean="0">
                <a:solidFill>
                  <a:srgbClr val="008000"/>
                </a:solidFill>
              </a:rPr>
            </a:br>
            <a:r>
              <a:rPr lang="fr-FR" sz="2400" dirty="0" smtClean="0">
                <a:solidFill>
                  <a:srgbClr val="008000"/>
                </a:solidFill>
              </a:rPr>
              <a:t>un CONTEXTE favorable: un problème visible et une volonté collective </a:t>
            </a:r>
            <a:r>
              <a:rPr lang="fr-FR" sz="2400" dirty="0" smtClean="0"/>
              <a:t>*</a:t>
            </a:r>
            <a:endParaRPr lang="fr-CA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0455" y="1293409"/>
            <a:ext cx="8560466" cy="556459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sz="6400" b="1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&gt; </a:t>
            </a:r>
            <a:r>
              <a:rPr lang="fr-FR" sz="6400" dirty="0"/>
              <a:t> </a:t>
            </a:r>
            <a:r>
              <a:rPr lang="fr-FR" sz="6400" dirty="0" smtClean="0"/>
              <a:t> </a:t>
            </a:r>
            <a:r>
              <a:rPr lang="fr-FR" sz="6400" b="1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Le problème de l’insalubrité des logements </a:t>
            </a:r>
            <a:r>
              <a:rPr lang="fr-FR" sz="6400" dirty="0" smtClean="0">
                <a:solidFill>
                  <a:srgbClr val="000000"/>
                </a:solidFill>
              </a:rPr>
              <a:t>qui affecte le développement des enfants : santé physique et mentale, </a:t>
            </a:r>
          </a:p>
          <a:p>
            <a:pPr marL="0" indent="0">
              <a:buNone/>
            </a:pP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&gt; </a:t>
            </a:r>
            <a:r>
              <a:rPr lang="fr-FR" sz="6400" dirty="0" smtClean="0"/>
              <a:t> </a:t>
            </a:r>
            <a:r>
              <a:rPr lang="fr-FR" sz="6400" dirty="0" smtClean="0">
                <a:solidFill>
                  <a:srgbClr val="000000"/>
                </a:solidFill>
              </a:rPr>
              <a:t>Un</a:t>
            </a:r>
            <a:r>
              <a:rPr lang="fr-FR" sz="6400" dirty="0" smtClean="0"/>
              <a:t> </a:t>
            </a: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plan de lutte à l’insalubrité </a:t>
            </a:r>
            <a:r>
              <a:rPr lang="fr-FR" sz="6400" dirty="0" smtClean="0">
                <a:solidFill>
                  <a:srgbClr val="000000"/>
                </a:solidFill>
              </a:rPr>
              <a:t>des logements de la Ville de Montréal</a:t>
            </a:r>
            <a:endParaRPr lang="fr-FR" sz="6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sz="6400" dirty="0" smtClean="0"/>
              <a:t>  </a:t>
            </a:r>
            <a:r>
              <a:rPr lang="fr-FR" sz="6400" dirty="0" smtClean="0">
                <a:solidFill>
                  <a:srgbClr val="000000"/>
                </a:solidFill>
              </a:rPr>
              <a:t>Une</a:t>
            </a:r>
            <a:r>
              <a:rPr lang="fr-FR" sz="6400" dirty="0" smtClean="0"/>
              <a:t> </a:t>
            </a: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priorité de la Direction régionale de santé publique </a:t>
            </a:r>
            <a:r>
              <a:rPr lang="fr-FR" sz="6400" dirty="0" smtClean="0">
                <a:solidFill>
                  <a:srgbClr val="000000"/>
                </a:solidFill>
              </a:rPr>
              <a:t>et du CIUSSEIM</a:t>
            </a:r>
          </a:p>
          <a:p>
            <a:pPr marL="0" indent="0">
              <a:buNone/>
            </a:pP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sz="6400" dirty="0" smtClean="0"/>
              <a:t>  </a:t>
            </a:r>
            <a:r>
              <a:rPr lang="fr-FR" sz="6400" dirty="0" smtClean="0">
                <a:solidFill>
                  <a:srgbClr val="000000"/>
                </a:solidFill>
              </a:rPr>
              <a:t>Une</a:t>
            </a:r>
            <a:r>
              <a:rPr lang="fr-FR" sz="6400" dirty="0" smtClean="0"/>
              <a:t> </a:t>
            </a: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priorité du Plan intégré de quartier</a:t>
            </a:r>
            <a:endParaRPr lang="fr-FR" sz="6400" dirty="0" smtClean="0"/>
          </a:p>
          <a:p>
            <a:pPr marL="0" indent="0">
              <a:buNone/>
            </a:pP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sz="6400" dirty="0" smtClean="0"/>
              <a:t>   </a:t>
            </a: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Des organismes communautaires </a:t>
            </a:r>
            <a:r>
              <a:rPr lang="fr-FR" sz="6400" dirty="0" smtClean="0">
                <a:solidFill>
                  <a:srgbClr val="000000"/>
                </a:solidFill>
              </a:rPr>
              <a:t>qui en font une priorité de collaboration en s’appuyant sur une mobilisation citoyenne des parents: démarchage dans les logements, les garderies et les écoles pour rejoindre les parents.</a:t>
            </a:r>
            <a:endParaRPr lang="fr-FR" sz="6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sz="6400" dirty="0" smtClean="0"/>
              <a:t>   </a:t>
            </a:r>
            <a:r>
              <a:rPr lang="fr-FR" sz="6400" b="1" dirty="0" smtClean="0">
                <a:solidFill>
                  <a:srgbClr val="62952E"/>
                </a:solidFill>
                <a:latin typeface="+mn-lt"/>
              </a:rPr>
              <a:t>Des parents issus en majorité de l’immigration </a:t>
            </a:r>
            <a:r>
              <a:rPr lang="fr-FR" sz="6400" dirty="0" smtClean="0"/>
              <a:t>:  </a:t>
            </a:r>
            <a:r>
              <a:rPr lang="fr-FR" sz="6400" dirty="0" smtClean="0">
                <a:solidFill>
                  <a:srgbClr val="000000"/>
                </a:solidFill>
              </a:rPr>
              <a:t>méconnaissance </a:t>
            </a:r>
            <a:r>
              <a:rPr lang="fr-FR" sz="6400" dirty="0">
                <a:solidFill>
                  <a:srgbClr val="000000"/>
                </a:solidFill>
              </a:rPr>
              <a:t>des droits des parents / locataires, honte et peur des parents  face aux autorités, isolement des parents, méconnaissance des ressources socio sanitaires de soutien, communautaires et publiques</a:t>
            </a:r>
            <a:r>
              <a:rPr lang="fr-FR" sz="6400" dirty="0" smtClean="0">
                <a:solidFill>
                  <a:srgbClr val="000000"/>
                </a:solidFill>
              </a:rPr>
              <a:t>.</a:t>
            </a:r>
            <a:endParaRPr lang="fr-FR" sz="56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fr-FR" sz="56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fr-FR" sz="5600" b="1" dirty="0" smtClean="0">
                <a:solidFill>
                  <a:schemeClr val="bg2">
                    <a:lumMod val="75000"/>
                  </a:schemeClr>
                </a:solidFill>
              </a:rPr>
              <a:t>*Évaluation du Plan intégré de quartier </a:t>
            </a:r>
            <a:r>
              <a:rPr lang="fr-FR" sz="5600" i="1" dirty="0" smtClean="0">
                <a:solidFill>
                  <a:schemeClr val="bg2">
                    <a:lumMod val="75000"/>
                  </a:schemeClr>
                </a:solidFill>
              </a:rPr>
              <a:t>avec le soutien </a:t>
            </a:r>
            <a:r>
              <a:rPr lang="fr-FR" sz="5600" b="1" i="1" dirty="0" smtClean="0">
                <a:solidFill>
                  <a:schemeClr val="bg2">
                    <a:lumMod val="75000"/>
                  </a:schemeClr>
                </a:solidFill>
              </a:rPr>
              <a:t>d’Avenir d’enfants </a:t>
            </a:r>
            <a:r>
              <a:rPr lang="fr-FR" sz="5600" i="1" dirty="0" smtClean="0">
                <a:solidFill>
                  <a:schemeClr val="bg2">
                    <a:lumMod val="75000"/>
                  </a:schemeClr>
                </a:solidFill>
              </a:rPr>
              <a:t>sur 3 </a:t>
            </a:r>
            <a:r>
              <a:rPr lang="fr-FR" sz="5600" i="1" dirty="0">
                <a:solidFill>
                  <a:schemeClr val="bg2">
                    <a:lumMod val="75000"/>
                  </a:schemeClr>
                </a:solidFill>
              </a:rPr>
              <a:t>ans (</a:t>
            </a:r>
            <a:r>
              <a:rPr lang="fr-FR" sz="5600" i="1" dirty="0" smtClean="0">
                <a:solidFill>
                  <a:schemeClr val="bg2">
                    <a:lumMod val="75000"/>
                  </a:schemeClr>
                </a:solidFill>
              </a:rPr>
              <a:t>2016-2019)</a:t>
            </a:r>
            <a:endParaRPr lang="fr-FR" sz="5600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539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8000"/>
                </a:solidFill>
              </a:rPr>
              <a:t>2</a:t>
            </a:r>
            <a:r>
              <a:rPr lang="fr-FR" b="1" dirty="0" smtClean="0">
                <a:solidFill>
                  <a:srgbClr val="008000"/>
                </a:solidFill>
              </a:rPr>
              <a:t>. </a:t>
            </a:r>
            <a:r>
              <a:rPr lang="fr-FR" b="1" dirty="0">
                <a:solidFill>
                  <a:srgbClr val="008000"/>
                </a:solidFill>
              </a:rPr>
              <a:t>Quelques </a:t>
            </a:r>
            <a:r>
              <a:rPr lang="fr-FR" b="1" dirty="0" smtClean="0">
                <a:solidFill>
                  <a:srgbClr val="008000"/>
                </a:solidFill>
              </a:rPr>
              <a:t>stratégies actuelles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5895" y="1481539"/>
            <a:ext cx="8272211" cy="4973741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0000"/>
                </a:solidFill>
              </a:rPr>
              <a:t>Une stratégie de </a:t>
            </a:r>
            <a:r>
              <a:rPr lang="fr-FR" b="1" dirty="0" smtClean="0">
                <a:solidFill>
                  <a:srgbClr val="62952E"/>
                </a:solidFill>
                <a:latin typeface="+mn-lt"/>
              </a:rPr>
              <a:t>mobilisation citoyenne </a:t>
            </a:r>
            <a:r>
              <a:rPr lang="fr-FR" dirty="0" smtClean="0">
                <a:solidFill>
                  <a:srgbClr val="000000"/>
                </a:solidFill>
              </a:rPr>
              <a:t>(</a:t>
            </a:r>
            <a:r>
              <a:rPr lang="fr-FR" dirty="0" err="1" smtClean="0">
                <a:solidFill>
                  <a:srgbClr val="000000"/>
                </a:solidFill>
              </a:rPr>
              <a:t>empowerment</a:t>
            </a:r>
            <a:r>
              <a:rPr lang="fr-FR" dirty="0" smtClean="0">
                <a:solidFill>
                  <a:srgbClr val="000000"/>
                </a:solidFill>
              </a:rPr>
              <a:t>): aller là où sont les parents et enfants: démarchage porte à porte, dans les écoles, dans les parcs , dans les garderies, les commerces de proximité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 Maintenir </a:t>
            </a:r>
            <a:r>
              <a:rPr lang="fr-FR" b="1" dirty="0">
                <a:solidFill>
                  <a:srgbClr val="62952E"/>
                </a:solidFill>
                <a:latin typeface="+mn-lt"/>
              </a:rPr>
              <a:t>et consolider les liens </a:t>
            </a:r>
            <a:r>
              <a:rPr lang="fr-FR" dirty="0">
                <a:solidFill>
                  <a:srgbClr val="000000"/>
                </a:solidFill>
              </a:rPr>
              <a:t>avec les partenaires initiaux: un noyau d’organismes communautaires, le CIUSSEIM et la DRSP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 Développer des liens avec des partenaires secondaires: </a:t>
            </a:r>
            <a:r>
              <a:rPr lang="fr-FR" dirty="0" smtClean="0">
                <a:solidFill>
                  <a:srgbClr val="62952E"/>
                </a:solidFill>
                <a:latin typeface="+mn-lt"/>
              </a:rPr>
              <a:t>OMHM, Service d’habitation de Ville et arrondissement, écoles, réseau des garderies / CPE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dirty="0" smtClean="0">
                <a:solidFill>
                  <a:srgbClr val="62952E"/>
                </a:solidFill>
                <a:latin typeface="+mn-lt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Développer des </a:t>
            </a:r>
            <a:r>
              <a:rPr lang="fr-FR" b="1" dirty="0" smtClean="0">
                <a:solidFill>
                  <a:srgbClr val="62952E"/>
                </a:solidFill>
                <a:latin typeface="+mn-lt"/>
              </a:rPr>
              <a:t>moyens de communications </a:t>
            </a:r>
            <a:r>
              <a:rPr lang="fr-FR" dirty="0" smtClean="0">
                <a:solidFill>
                  <a:srgbClr val="000000"/>
                </a:solidFill>
                <a:latin typeface="+mn-lt"/>
              </a:rPr>
              <a:t>variés avec VSMS et médias locaux</a:t>
            </a:r>
            <a:endParaRPr lang="fr-FR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 smtClean="0"/>
              <a:t>6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71402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5894" y="687294"/>
            <a:ext cx="8272212" cy="582108"/>
          </a:xfrm>
        </p:spPr>
        <p:txBody>
          <a:bodyPr>
            <a:normAutofit fontScale="90000"/>
          </a:bodyPr>
          <a:lstStyle/>
          <a:p>
            <a:r>
              <a:rPr lang="fr-CA" dirty="0"/>
              <a:t/>
            </a:r>
            <a:br>
              <a:rPr lang="fr-CA" dirty="0"/>
            </a:br>
            <a:r>
              <a:rPr lang="fr-CA" dirty="0"/>
              <a:t>Collaborations: Projet insalubrité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3776175" y="3345177"/>
            <a:ext cx="1064704" cy="1482700"/>
          </a:xfrm>
          <a:prstGeom prst="ellipse">
            <a:avLst/>
          </a:prstGeom>
          <a:solidFill>
            <a:srgbClr val="82CEA7"/>
          </a:solidFill>
          <a:ln>
            <a:solidFill>
              <a:srgbClr val="0A6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CA" sz="1500" b="1" dirty="0"/>
              <a:t>Bureau Info Logement </a:t>
            </a:r>
            <a:r>
              <a:rPr lang="fr-CA" sz="1500" dirty="0"/>
              <a:t> </a:t>
            </a:r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3896198" y="1526501"/>
            <a:ext cx="856394" cy="1192606"/>
          </a:xfrm>
          <a:prstGeom prst="ellipse">
            <a:avLst/>
          </a:prstGeom>
          <a:solidFill>
            <a:srgbClr val="82CEA7"/>
          </a:solidFill>
          <a:ln>
            <a:solidFill>
              <a:srgbClr val="0A6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 sz="1801" b="1" dirty="0"/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3896198" y="5562147"/>
            <a:ext cx="856394" cy="1192606"/>
          </a:xfrm>
          <a:prstGeom prst="ellipse">
            <a:avLst/>
          </a:prstGeom>
          <a:solidFill>
            <a:srgbClr val="82CEA7"/>
          </a:solidFill>
          <a:ln>
            <a:solidFill>
              <a:srgbClr val="0A6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A" sz="1801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1585910" y="3345181"/>
            <a:ext cx="856394" cy="1192606"/>
          </a:xfrm>
          <a:prstGeom prst="ellipse">
            <a:avLst/>
          </a:prstGeom>
          <a:solidFill>
            <a:srgbClr val="82CEA7"/>
          </a:solidFill>
          <a:ln>
            <a:solidFill>
              <a:srgbClr val="0A6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A" sz="1801"/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5909306" y="3345180"/>
            <a:ext cx="840963" cy="1171118"/>
          </a:xfrm>
          <a:prstGeom prst="ellipse">
            <a:avLst/>
          </a:prstGeom>
          <a:solidFill>
            <a:srgbClr val="82CEA7"/>
          </a:solidFill>
          <a:ln>
            <a:solidFill>
              <a:srgbClr val="0A6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A" sz="1801"/>
          </a:p>
        </p:txBody>
      </p:sp>
      <p:sp>
        <p:nvSpPr>
          <p:cNvPr id="10" name="Ellipse 9"/>
          <p:cNvSpPr/>
          <p:nvPr/>
        </p:nvSpPr>
        <p:spPr>
          <a:xfrm>
            <a:off x="5617846" y="1621827"/>
            <a:ext cx="1440180" cy="1097280"/>
          </a:xfrm>
          <a:prstGeom prst="ellipse">
            <a:avLst/>
          </a:prstGeom>
          <a:solidFill>
            <a:srgbClr val="80AA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CA" sz="1600" b="1" dirty="0" smtClean="0"/>
              <a:t>CIUSSS </a:t>
            </a:r>
            <a:r>
              <a:rPr lang="en-CA" sz="1600" b="1" dirty="0"/>
              <a:t>- </a:t>
            </a:r>
          </a:p>
          <a:p>
            <a:pPr algn="ctr"/>
            <a:r>
              <a:rPr lang="en-CA" sz="1600" b="1" dirty="0" smtClean="0"/>
              <a:t>DRSP</a:t>
            </a:r>
            <a:endParaRPr lang="fr-CA" sz="1600" b="1" dirty="0"/>
          </a:p>
        </p:txBody>
      </p:sp>
      <p:sp>
        <p:nvSpPr>
          <p:cNvPr id="11" name="Ellipse 10"/>
          <p:cNvSpPr/>
          <p:nvPr/>
        </p:nvSpPr>
        <p:spPr>
          <a:xfrm>
            <a:off x="1251585" y="5210574"/>
            <a:ext cx="1500187" cy="1148317"/>
          </a:xfrm>
          <a:prstGeom prst="ellipse">
            <a:avLst/>
          </a:prstGeom>
          <a:solidFill>
            <a:srgbClr val="80AA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CA" sz="1400" b="1" dirty="0" smtClean="0"/>
              <a:t>Ville Montréal Arrondissement </a:t>
            </a:r>
          </a:p>
          <a:p>
            <a:pPr algn="ctr"/>
            <a:r>
              <a:rPr lang="fr-CA" sz="1400" b="1" dirty="0" smtClean="0"/>
              <a:t>OMHM</a:t>
            </a:r>
            <a:endParaRPr lang="fr-CA" sz="1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4038283" y="1928602"/>
            <a:ext cx="748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>
                <a:solidFill>
                  <a:schemeClr val="bg1"/>
                </a:solidFill>
              </a:rPr>
              <a:t>CECRG</a:t>
            </a:r>
            <a:endParaRPr lang="fr-CA" sz="1600" b="1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04552" y="3582086"/>
            <a:ext cx="6667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600" b="1" dirty="0">
                <a:solidFill>
                  <a:schemeClr val="bg1"/>
                </a:solidFill>
              </a:rPr>
              <a:t>Mon </a:t>
            </a:r>
          </a:p>
          <a:p>
            <a:pPr algn="ctr"/>
            <a:r>
              <a:rPr lang="en-CA" sz="1600" b="1" dirty="0">
                <a:solidFill>
                  <a:schemeClr val="bg1"/>
                </a:solidFill>
              </a:rPr>
              <a:t>Resto </a:t>
            </a:r>
            <a:endParaRPr lang="fr-CA" sz="1600" b="1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521437" y="3582085"/>
            <a:ext cx="1005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600" b="1" dirty="0">
                <a:solidFill>
                  <a:schemeClr val="bg1"/>
                </a:solidFill>
              </a:rPr>
              <a:t>Carrefour </a:t>
            </a:r>
          </a:p>
          <a:p>
            <a:pPr algn="ctr"/>
            <a:r>
              <a:rPr lang="fr-CA" sz="1600" b="1" dirty="0">
                <a:solidFill>
                  <a:schemeClr val="bg1"/>
                </a:solidFill>
              </a:rPr>
              <a:t>Populaire</a:t>
            </a:r>
          </a:p>
          <a:p>
            <a:pPr algn="ctr"/>
            <a:r>
              <a:rPr lang="fr-CA" sz="1600" b="1" dirty="0">
                <a:solidFill>
                  <a:schemeClr val="bg1"/>
                </a:solidFill>
              </a:rPr>
              <a:t>SM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34945" y="5947947"/>
            <a:ext cx="128078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500" b="1" dirty="0">
                <a:solidFill>
                  <a:schemeClr val="bg1"/>
                </a:solidFill>
              </a:rPr>
              <a:t>Joujouthèque</a:t>
            </a:r>
            <a:endParaRPr lang="fr-CA" sz="1500" b="1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634991" y="5290583"/>
            <a:ext cx="1440180" cy="1097280"/>
          </a:xfrm>
          <a:prstGeom prst="ellipse">
            <a:avLst/>
          </a:prstGeom>
          <a:solidFill>
            <a:srgbClr val="80AA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CA" sz="1600" b="1" dirty="0" smtClean="0"/>
              <a:t>Relais des jeunes familles</a:t>
            </a:r>
            <a:endParaRPr lang="fr-CA" sz="1600" b="1" dirty="0"/>
          </a:p>
        </p:txBody>
      </p:sp>
      <p:cxnSp>
        <p:nvCxnSpPr>
          <p:cNvPr id="20" name="Connecteur droit avec flèche 19"/>
          <p:cNvCxnSpPr>
            <a:stCxn id="5" idx="4"/>
            <a:endCxn id="7" idx="0"/>
          </p:cNvCxnSpPr>
          <p:nvPr/>
        </p:nvCxnSpPr>
        <p:spPr>
          <a:xfrm>
            <a:off x="4308528" y="4827877"/>
            <a:ext cx="15868" cy="7342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6" idx="4"/>
            <a:endCxn id="5" idx="0"/>
          </p:cNvCxnSpPr>
          <p:nvPr/>
        </p:nvCxnSpPr>
        <p:spPr>
          <a:xfrm flipH="1">
            <a:off x="4308528" y="2719107"/>
            <a:ext cx="15868" cy="6260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5" idx="6"/>
            <a:endCxn id="9" idx="2"/>
          </p:cNvCxnSpPr>
          <p:nvPr/>
        </p:nvCxnSpPr>
        <p:spPr>
          <a:xfrm flipV="1">
            <a:off x="4840879" y="3930739"/>
            <a:ext cx="1068428" cy="1557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8" idx="6"/>
            <a:endCxn id="5" idx="2"/>
          </p:cNvCxnSpPr>
          <p:nvPr/>
        </p:nvCxnSpPr>
        <p:spPr>
          <a:xfrm>
            <a:off x="2442304" y="3941484"/>
            <a:ext cx="1333871" cy="1450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31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3. Conditions favorables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4235" y="1357151"/>
            <a:ext cx="8650941" cy="530661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&gt; Contextuelles: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tx1"/>
                </a:solidFill>
                <a:latin typeface="+mn-lt"/>
              </a:rPr>
              <a:t>un plan de quartier, une politique, un enjeu électoral, un financement public, une visibilité du problème affectant la santé physique et mentale des personnes et surtout le développement des enfants</a:t>
            </a:r>
          </a:p>
          <a:p>
            <a:pPr marL="0" indent="0">
              <a:buNone/>
            </a:pPr>
            <a:endParaRPr lang="fr-FR" b="1" dirty="0">
              <a:latin typeface="+mn-lt"/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 Organisationnelles: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0000"/>
                </a:solidFill>
                <a:latin typeface="+mn-lt"/>
              </a:rPr>
              <a:t>des organismes sensibles, une expérience de collaboration et des instances de délibération, une volonté de faire plus, des ressources disponibles, une vision commune</a:t>
            </a:r>
          </a:p>
          <a:p>
            <a:pPr marL="0" indent="0">
              <a:buNone/>
            </a:pPr>
            <a:endParaRPr lang="fr-FR" b="1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 Personnelles et professionnelles: </a:t>
            </a:r>
            <a:r>
              <a:rPr lang="fr-FR" dirty="0" smtClean="0">
                <a:solidFill>
                  <a:srgbClr val="000000"/>
                </a:solidFill>
                <a:latin typeface="+mn-lt"/>
              </a:rPr>
              <a:t>des personnes ayant une expertise, une vision des possibles, l’audace, l’initiative, un leadership partagé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7508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8000"/>
                </a:solidFill>
              </a:rPr>
              <a:t>4</a:t>
            </a:r>
            <a:r>
              <a:rPr lang="fr-FR" b="1" dirty="0" smtClean="0">
                <a:solidFill>
                  <a:srgbClr val="008000"/>
                </a:solidFill>
              </a:rPr>
              <a:t>. </a:t>
            </a:r>
            <a:r>
              <a:rPr lang="fr-FR" b="1" dirty="0">
                <a:solidFill>
                  <a:srgbClr val="008000"/>
                </a:solidFill>
              </a:rPr>
              <a:t>Les défis de la 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5895" y="1357150"/>
            <a:ext cx="8394340" cy="5256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dirty="0" smtClean="0"/>
              <a:t> </a:t>
            </a:r>
            <a:r>
              <a:rPr lang="fr-FR" dirty="0" smtClean="0">
                <a:solidFill>
                  <a:schemeClr val="tx1"/>
                </a:solidFill>
              </a:rPr>
              <a:t>Maintenir une </a:t>
            </a:r>
            <a:r>
              <a:rPr lang="fr-FR" u="sng" dirty="0" smtClean="0">
                <a:solidFill>
                  <a:srgbClr val="62952E"/>
                </a:solidFill>
              </a:rPr>
              <a:t>pérennité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0000"/>
                </a:solidFill>
              </a:rPr>
              <a:t>de la démarche: financement et stabilité des personnes et organismes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 </a:t>
            </a:r>
            <a:r>
              <a:rPr lang="fr-FR" dirty="0" smtClean="0">
                <a:solidFill>
                  <a:srgbClr val="000000"/>
                </a:solidFill>
              </a:rPr>
              <a:t>Assurer une </a:t>
            </a:r>
            <a:r>
              <a:rPr lang="fr-FR" u="sng" dirty="0" smtClean="0">
                <a:solidFill>
                  <a:srgbClr val="62952E"/>
                </a:solidFill>
              </a:rPr>
              <a:t>appropriation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0000"/>
                </a:solidFill>
              </a:rPr>
              <a:t>de la démarche par tous les acteurs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dirty="0" smtClean="0"/>
              <a:t> </a:t>
            </a:r>
            <a:r>
              <a:rPr lang="fr-FR" dirty="0" smtClean="0">
                <a:solidFill>
                  <a:srgbClr val="000000"/>
                </a:solidFill>
              </a:rPr>
              <a:t>Maintenir les </a:t>
            </a:r>
            <a:r>
              <a:rPr lang="fr-FR" u="sng" dirty="0" smtClean="0">
                <a:solidFill>
                  <a:schemeClr val="bg2">
                    <a:lumMod val="75000"/>
                  </a:schemeClr>
                </a:solidFill>
              </a:rPr>
              <a:t>contacts personnels et formels </a:t>
            </a:r>
            <a:r>
              <a:rPr lang="fr-FR" dirty="0" smtClean="0">
                <a:solidFill>
                  <a:srgbClr val="000000"/>
                </a:solidFill>
              </a:rPr>
              <a:t>avec les acteurs présents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dirty="0" smtClean="0"/>
              <a:t> </a:t>
            </a:r>
            <a:r>
              <a:rPr lang="fr-FR" dirty="0" smtClean="0">
                <a:solidFill>
                  <a:srgbClr val="000000"/>
                </a:solidFill>
              </a:rPr>
              <a:t>Développer des</a:t>
            </a:r>
            <a:r>
              <a:rPr lang="fr-FR" u="sng" dirty="0" smtClean="0">
                <a:solidFill>
                  <a:srgbClr val="000000"/>
                </a:solidFill>
              </a:rPr>
              <a:t> </a:t>
            </a:r>
            <a:r>
              <a:rPr lang="fr-FR" u="sng" dirty="0" smtClean="0">
                <a:solidFill>
                  <a:srgbClr val="62952E"/>
                </a:solidFill>
              </a:rPr>
              <a:t>liens</a:t>
            </a:r>
            <a:r>
              <a:rPr lang="fr-FR" u="sng" dirty="0" smtClean="0"/>
              <a:t> </a:t>
            </a:r>
            <a:r>
              <a:rPr lang="fr-FR" dirty="0" smtClean="0">
                <a:solidFill>
                  <a:srgbClr val="000000"/>
                </a:solidFill>
              </a:rPr>
              <a:t>avec des acteurs pertinents et </a:t>
            </a:r>
            <a:r>
              <a:rPr lang="fr-FR" u="sng" dirty="0" smtClean="0">
                <a:solidFill>
                  <a:srgbClr val="62952E"/>
                </a:solidFill>
              </a:rPr>
              <a:t>absents</a:t>
            </a:r>
            <a:endParaRPr lang="fr-FR" u="sng" dirty="0">
              <a:solidFill>
                <a:srgbClr val="62952E"/>
              </a:solidFill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dirty="0" smtClean="0"/>
              <a:t> </a:t>
            </a:r>
            <a:r>
              <a:rPr lang="fr-FR" dirty="0" smtClean="0">
                <a:solidFill>
                  <a:srgbClr val="000000"/>
                </a:solidFill>
              </a:rPr>
              <a:t>Encore </a:t>
            </a:r>
            <a:r>
              <a:rPr lang="fr-FR" dirty="0">
                <a:solidFill>
                  <a:srgbClr val="000000"/>
                </a:solidFill>
              </a:rPr>
              <a:t>et toujours tenir compte des </a:t>
            </a:r>
            <a:r>
              <a:rPr lang="fr-FR" b="1" u="sng" dirty="0">
                <a:solidFill>
                  <a:srgbClr val="62952E"/>
                </a:solidFill>
              </a:rPr>
              <a:t>rythmes et des capacités </a:t>
            </a:r>
            <a:r>
              <a:rPr lang="fr-FR" b="1" u="sng" dirty="0">
                <a:solidFill>
                  <a:schemeClr val="bg2">
                    <a:lumMod val="75000"/>
                  </a:schemeClr>
                </a:solidFill>
              </a:rPr>
              <a:t>des </a:t>
            </a:r>
            <a:r>
              <a:rPr lang="fr-FR" b="1" u="sng" dirty="0" smtClean="0">
                <a:solidFill>
                  <a:schemeClr val="bg2">
                    <a:lumMod val="75000"/>
                  </a:schemeClr>
                </a:solidFill>
              </a:rPr>
              <a:t>acteurs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62952E"/>
                </a:solidFill>
                <a:latin typeface="+mn-lt"/>
              </a:rPr>
              <a:t>&gt;</a:t>
            </a:r>
            <a:r>
              <a:rPr lang="fr-FR" b="1" dirty="0" smtClean="0"/>
              <a:t> </a:t>
            </a:r>
            <a:r>
              <a:rPr lang="fr-FR" dirty="0" smtClean="0">
                <a:solidFill>
                  <a:srgbClr val="000000"/>
                </a:solidFill>
              </a:rPr>
              <a:t>Partager et communiquer largement résultats </a:t>
            </a:r>
            <a:r>
              <a:rPr lang="fr-FR" dirty="0">
                <a:solidFill>
                  <a:srgbClr val="000000"/>
                </a:solidFill>
              </a:rPr>
              <a:t>et leçons tirées des </a:t>
            </a:r>
            <a:r>
              <a:rPr lang="fr-FR" dirty="0" smtClean="0">
                <a:solidFill>
                  <a:srgbClr val="000000"/>
                </a:solidFill>
              </a:rPr>
              <a:t>processus de collaboration pour </a:t>
            </a:r>
            <a:r>
              <a:rPr lang="fr-FR" dirty="0">
                <a:solidFill>
                  <a:srgbClr val="000000"/>
                </a:solidFill>
              </a:rPr>
              <a:t>donner </a:t>
            </a:r>
            <a:r>
              <a:rPr lang="fr-FR" u="sng" dirty="0">
                <a:solidFill>
                  <a:srgbClr val="62952E"/>
                </a:solidFill>
              </a:rPr>
              <a:t>le goût de </a:t>
            </a:r>
            <a:r>
              <a:rPr lang="fr-FR" b="1" u="sng" dirty="0" smtClean="0">
                <a:solidFill>
                  <a:srgbClr val="62952E"/>
                </a:solidFill>
              </a:rPr>
              <a:t>continuer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BF5D-5F92-4185-8585-7C0D7A1ECC45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21850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VSMS_Format Classique">
  <a:themeElements>
    <a:clrScheme name="VSMS">
      <a:dk1>
        <a:sysClr val="windowText" lastClr="000000"/>
      </a:dk1>
      <a:lt1>
        <a:sysClr val="window" lastClr="FFFFFF"/>
      </a:lt1>
      <a:dk2>
        <a:srgbClr val="339965"/>
      </a:dk2>
      <a:lt2>
        <a:srgbClr val="83C441"/>
      </a:lt2>
      <a:accent1>
        <a:srgbClr val="336A8B"/>
      </a:accent1>
      <a:accent2>
        <a:srgbClr val="BF406D"/>
      </a:accent2>
      <a:accent3>
        <a:srgbClr val="DA9949"/>
      </a:accent3>
      <a:accent4>
        <a:srgbClr val="DA6C49"/>
      </a:accent4>
      <a:accent5>
        <a:srgbClr val="999999"/>
      </a:accent5>
      <a:accent6>
        <a:srgbClr val="339965"/>
      </a:accent6>
      <a:hlink>
        <a:srgbClr val="339965"/>
      </a:hlink>
      <a:folHlink>
        <a:srgbClr val="83C44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VSMS_Format Classique" id="{A92E8EB7-0F08-4FB2-A6DB-039C51C36C0B}" vid="{07043762-B3E8-4F05-8593-A650D0DD3CA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332ACBCFA7B24D8589F2D5379A38B2" ma:contentTypeVersion="0" ma:contentTypeDescription="Crée un document." ma:contentTypeScope="" ma:versionID="72486903b74ae3dadc2656b936e9759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8DD0B5-23AF-425A-A8CF-936051CD49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3231C9-A94F-4E02-8A2A-640922C63B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E1BCD77-5881-40D0-AB4E-210E98B93CC4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</TotalTime>
  <Words>218</Words>
  <Application>Microsoft Office PowerPoint</Application>
  <PresentationFormat>Affichage à l'écran (4:3)</PresentationFormat>
  <Paragraphs>78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Wingdings</vt:lpstr>
      <vt:lpstr>Wingdings 2</vt:lpstr>
      <vt:lpstr>ThèmeVSMS_Format Classique</vt:lpstr>
      <vt:lpstr>Présentation de VIVRE SAINT-MICHEL EN SANTÉ  Quelques conditions et défis de la concertation: pour construire des environnements favorables   jean panet-raymond   Avenir d’enfants 24 mai 2018</vt:lpstr>
      <vt:lpstr>Plan de la présentation</vt:lpstr>
      <vt:lpstr>MISE EN CONTEXTE: VSMS</vt:lpstr>
      <vt:lpstr>MISE EN CONTEXTE: VSMS</vt:lpstr>
      <vt:lpstr> un CONTEXTE favorable: un problème visible et une volonté collective *</vt:lpstr>
      <vt:lpstr>2. Quelques stratégies actuelles</vt:lpstr>
      <vt:lpstr> Collaborations: Projet insalubrité</vt:lpstr>
      <vt:lpstr>3. Conditions favorables</vt:lpstr>
      <vt:lpstr>4. Les défis de la suite</vt:lpstr>
      <vt:lpstr>Pour en savoir plus:   www.vivre-saint-michel.org   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Nouveau logo</dc:title>
  <dc:creator>Florence D'Ivernois</dc:creator>
  <cp:lastModifiedBy>Marie-Claude Labrie</cp:lastModifiedBy>
  <cp:revision>106</cp:revision>
  <cp:lastPrinted>2015-05-20T13:08:48Z</cp:lastPrinted>
  <dcterms:created xsi:type="dcterms:W3CDTF">2015-05-13T17:23:51Z</dcterms:created>
  <dcterms:modified xsi:type="dcterms:W3CDTF">2018-06-05T14:01:27Z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0x0101006A332ACBCFA7B24D8589F2D5379A38B2</vt:lpwstr>
  </property>
</Properties>
</file>