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60" r:id="rId5"/>
    <p:sldId id="261" r:id="rId6"/>
    <p:sldId id="262" r:id="rId7"/>
    <p:sldId id="264" r:id="rId8"/>
    <p:sldId id="265"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p:cViewPr varScale="1">
        <p:scale>
          <a:sx n="72" d="100"/>
          <a:sy n="72" d="100"/>
        </p:scale>
        <p:origin x="132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A6DA0-7BDE-4F77-9355-E7C55BFAF2BC}" type="datetimeFigureOut">
              <a:rPr lang="fr-CA" smtClean="0"/>
              <a:t>2018-04-20</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D65B0-6A1B-4CC1-9EC4-4321AAA8274F}" type="slidenum">
              <a:rPr lang="fr-CA" smtClean="0"/>
              <a:t>‹N°›</a:t>
            </a:fld>
            <a:endParaRPr lang="fr-CA"/>
          </a:p>
        </p:txBody>
      </p:sp>
    </p:spTree>
    <p:extLst>
      <p:ext uri="{BB962C8B-B14F-4D97-AF65-F5344CB8AC3E}">
        <p14:creationId xmlns:p14="http://schemas.microsoft.com/office/powerpoint/2010/main" val="260694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200" kern="1200" dirty="0">
                <a:solidFill>
                  <a:schemeClr val="tx1"/>
                </a:solidFill>
                <a:effectLst/>
                <a:latin typeface="+mn-lt"/>
                <a:ea typeface="+mn-ea"/>
                <a:cs typeface="+mn-cs"/>
              </a:rPr>
              <a:t>Bonjour à tous, il nous fait plaisir de présenter ce webinaire sur le jeu symbolique. </a:t>
            </a:r>
          </a:p>
          <a:p>
            <a:pPr lvl="0"/>
            <a:r>
              <a:rPr lang="fr-CA" sz="1200" kern="1200" dirty="0">
                <a:solidFill>
                  <a:schemeClr val="tx1"/>
                </a:solidFill>
                <a:effectLst/>
                <a:latin typeface="+mn-lt"/>
                <a:ea typeface="+mn-ea"/>
                <a:cs typeface="+mn-cs"/>
              </a:rPr>
              <a:t>Je m’appelle Susie Lemay , directrice adjointe au CPE de la Chaudière et je serai accompagnée de Caroline Gagnon, éducatrice à ce même CPE.</a:t>
            </a:r>
          </a:p>
          <a:p>
            <a:pPr lvl="0"/>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 2014 les membres du Regroupement des acteurs en petite enfance de Lévis firent un constat  : « Beaucoup d’enfants ont de la difficulté à exprimer leurs sentiments ». Considérant que l’enfant apprend par le jeu et qu’il est son propre agent de développement, l’idée de promouvoir le jeu symbolique (le jeu de faire semblant) comme moyen d’expression des émotions est adoptée!</a:t>
            </a:r>
          </a:p>
          <a:p>
            <a:r>
              <a:rPr lang="fr-CA" sz="1200" kern="1200" dirty="0">
                <a:solidFill>
                  <a:schemeClr val="tx1"/>
                </a:solidFill>
                <a:effectLst/>
                <a:latin typeface="+mn-lt"/>
                <a:ea typeface="+mn-ea"/>
                <a:cs typeface="+mn-cs"/>
              </a:rPr>
              <a:t>En prenant un temps d’observation, les membres du Regroupement firent un deuxième constat : « </a:t>
            </a:r>
            <a:r>
              <a:rPr lang="fr-CA" sz="1200" i="1" kern="1200" dirty="0">
                <a:solidFill>
                  <a:schemeClr val="tx1"/>
                </a:solidFill>
                <a:effectLst/>
                <a:latin typeface="+mn-lt"/>
                <a:ea typeface="+mn-ea"/>
                <a:cs typeface="+mn-cs"/>
              </a:rPr>
              <a:t>Une tendance est constatée de la part des intervenants de tous milieux confondus à « organiser » le jeu pour en faire une activité éducative. Les intervenants du milieu sont conscients des retombées associées au jeu chez l’enfant,  mais l’importance d’accompagner ce jeu, de manière non-directive, reste encore méconnue</a:t>
            </a:r>
            <a:r>
              <a:rPr lang="fr-CA" sz="1200" kern="1200" dirty="0">
                <a:solidFill>
                  <a:schemeClr val="tx1"/>
                </a:solidFill>
                <a:effectLst/>
                <a:latin typeface="+mn-lt"/>
                <a:ea typeface="+mn-ea"/>
                <a:cs typeface="+mn-cs"/>
              </a:rPr>
              <a:t> » Un double défi était à nos portes!</a:t>
            </a:r>
          </a:p>
          <a:p>
            <a:pPr lvl="0"/>
            <a:endParaRPr lang="fr-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Ce projet du jeu symbolique s’est échelonné sur trois ans: </a:t>
            </a:r>
          </a:p>
          <a:p>
            <a:r>
              <a:rPr lang="fr-CA" sz="1200" kern="1200" dirty="0">
                <a:solidFill>
                  <a:schemeClr val="tx1"/>
                </a:solidFill>
                <a:effectLst/>
                <a:latin typeface="+mn-lt"/>
                <a:ea typeface="+mn-ea"/>
                <a:cs typeface="+mn-cs"/>
              </a:rPr>
              <a:t>Faire le recrutement des différents organismes , la visite des lieux, l’observation de l’aménagement pour recevoir les enfants, l’identification du potentiel existant dans les milieux à placer l’enfant en action via le jeu symbolique et la rédaction d’une compilation ont constitué les actions posées dans la première année.</a:t>
            </a:r>
          </a:p>
          <a:p>
            <a:r>
              <a:rPr lang="fr-CA" sz="1200" kern="1200" dirty="0">
                <a:solidFill>
                  <a:schemeClr val="tx1"/>
                </a:solidFill>
                <a:effectLst/>
                <a:latin typeface="+mn-lt"/>
                <a:ea typeface="+mn-ea"/>
                <a:cs typeface="+mn-cs"/>
              </a:rPr>
              <a:t>Constatant que les intervenants soutiennent le jeu symbolique par l’aménagement et l’offre de matériel, il fallait faire prendre conscience aux intervenants l’impact que peuvent avoir les interventions en accompagnant les enfants dans le jeu symbolique et ses précurseurs) . Une formation sur mesure est donc créée: « Le jeu symbolique, la « super » vitamine du développement ». À la suite de cette formation, des visites d’accompagnement visant l’application des concepts vue en formation ont été offertes et réalisées.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est maintenant temps de partager! Le développement de stratégies afin d’assurer la pérennité du projet est en cours.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Nous vous invitons à prendre </a:t>
            </a:r>
            <a:r>
              <a:rPr lang="fr-CA" sz="1200" b="1" kern="1200" dirty="0">
                <a:solidFill>
                  <a:schemeClr val="tx1"/>
                </a:solidFill>
                <a:effectLst/>
                <a:latin typeface="+mn-lt"/>
                <a:ea typeface="+mn-ea"/>
                <a:cs typeface="+mn-cs"/>
              </a:rPr>
              <a:t>votre « super » vitamine </a:t>
            </a:r>
            <a:r>
              <a:rPr lang="fr-CA" sz="1200" kern="1200" dirty="0">
                <a:solidFill>
                  <a:schemeClr val="tx1"/>
                </a:solidFill>
                <a:effectLst/>
                <a:latin typeface="+mn-lt"/>
                <a:ea typeface="+mn-ea"/>
                <a:cs typeface="+mn-cs"/>
              </a:rPr>
              <a:t>du développement en regardant ce premier webinaire « </a:t>
            </a:r>
            <a:r>
              <a:rPr lang="fr-CA" sz="1200" b="1" kern="1200" dirty="0">
                <a:solidFill>
                  <a:schemeClr val="tx1"/>
                </a:solidFill>
                <a:effectLst/>
                <a:latin typeface="+mn-lt"/>
                <a:ea typeface="+mn-ea"/>
                <a:cs typeface="+mn-cs"/>
              </a:rPr>
              <a:t>Objectif 1 : </a:t>
            </a:r>
            <a:r>
              <a:rPr lang="fr-CA" sz="1200" kern="1200" dirty="0">
                <a:solidFill>
                  <a:schemeClr val="tx1"/>
                </a:solidFill>
                <a:effectLst/>
                <a:latin typeface="+mn-lt"/>
                <a:ea typeface="+mn-ea"/>
                <a:cs typeface="+mn-cs"/>
              </a:rPr>
              <a:t>Reconnaître les limites et les opportunités en lien avec le développement du cerveau».</a:t>
            </a:r>
          </a:p>
          <a:p>
            <a:r>
              <a:rPr lang="fr-CA" sz="1200" kern="1200" dirty="0">
                <a:solidFill>
                  <a:schemeClr val="tx1"/>
                </a:solidFill>
                <a:effectLst/>
                <a:latin typeface="+mn-lt"/>
                <a:ea typeface="+mn-ea"/>
                <a:cs typeface="+mn-cs"/>
              </a:rPr>
              <a:t>Nous vous invitons aussi à a</a:t>
            </a:r>
            <a:r>
              <a:rPr lang="en-CA" sz="1200" kern="1200" dirty="0" err="1">
                <a:solidFill>
                  <a:schemeClr val="tx1"/>
                </a:solidFill>
                <a:effectLst/>
                <a:latin typeface="+mn-lt"/>
                <a:ea typeface="+mn-ea"/>
                <a:cs typeface="+mn-cs"/>
              </a:rPr>
              <a:t>dapter</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ce</a:t>
            </a:r>
            <a:r>
              <a:rPr lang="en-CA" sz="1200" kern="1200" dirty="0">
                <a:solidFill>
                  <a:schemeClr val="tx1"/>
                </a:solidFill>
                <a:effectLst/>
                <a:latin typeface="+mn-lt"/>
                <a:ea typeface="+mn-ea"/>
                <a:cs typeface="+mn-cs"/>
              </a:rPr>
              <a:t> message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fonction</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vos</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milieux</a:t>
            </a:r>
            <a:r>
              <a:rPr lang="en-CA" sz="1200" kern="1200" dirty="0">
                <a:solidFill>
                  <a:schemeClr val="tx1"/>
                </a:solidFill>
                <a:effectLst/>
                <a:latin typeface="+mn-lt"/>
                <a:ea typeface="+mn-ea"/>
                <a:cs typeface="+mn-cs"/>
              </a:rPr>
              <a:t> de vie, de travail et à </a:t>
            </a:r>
            <a:r>
              <a:rPr lang="en-CA" sz="1200" kern="1200" dirty="0" err="1">
                <a:solidFill>
                  <a:schemeClr val="tx1"/>
                </a:solidFill>
                <a:effectLst/>
                <a:latin typeface="+mn-lt"/>
                <a:ea typeface="+mn-ea"/>
                <a:cs typeface="+mn-cs"/>
              </a:rPr>
              <a:t>divulguer</a:t>
            </a:r>
            <a:r>
              <a:rPr lang="en-CA" sz="1200" kern="1200" dirty="0">
                <a:solidFill>
                  <a:schemeClr val="tx1"/>
                </a:solidFill>
                <a:effectLst/>
                <a:latin typeface="+mn-lt"/>
                <a:ea typeface="+mn-ea"/>
                <a:cs typeface="+mn-cs"/>
              </a:rPr>
              <a:t> à </a:t>
            </a:r>
            <a:r>
              <a:rPr lang="en-CA" sz="1200" kern="1200" dirty="0" err="1">
                <a:solidFill>
                  <a:schemeClr val="tx1"/>
                </a:solidFill>
                <a:effectLst/>
                <a:latin typeface="+mn-lt"/>
                <a:ea typeface="+mn-ea"/>
                <a:cs typeface="+mn-cs"/>
              </a:rPr>
              <a:t>votre</a:t>
            </a:r>
            <a:r>
              <a:rPr lang="en-CA" sz="1200" kern="1200" dirty="0">
                <a:solidFill>
                  <a:schemeClr val="tx1"/>
                </a:solidFill>
                <a:effectLst/>
                <a:latin typeface="+mn-lt"/>
                <a:ea typeface="+mn-ea"/>
                <a:cs typeface="+mn-cs"/>
              </a:rPr>
              <a:t> entourage </a:t>
            </a:r>
            <a:r>
              <a:rPr lang="en-CA" sz="1200" kern="1200" dirty="0" err="1">
                <a:solidFill>
                  <a:schemeClr val="tx1"/>
                </a:solidFill>
                <a:effectLst/>
                <a:latin typeface="+mn-lt"/>
                <a:ea typeface="+mn-ea"/>
                <a:cs typeface="+mn-cs"/>
              </a:rPr>
              <a:t>l’importance</a:t>
            </a:r>
            <a:r>
              <a:rPr lang="en-CA" sz="1200" kern="1200" dirty="0">
                <a:solidFill>
                  <a:schemeClr val="tx1"/>
                </a:solidFill>
                <a:effectLst/>
                <a:latin typeface="+mn-lt"/>
                <a:ea typeface="+mn-ea"/>
                <a:cs typeface="+mn-cs"/>
              </a:rPr>
              <a:t> de </a:t>
            </a:r>
            <a:r>
              <a:rPr lang="en-CA" sz="1200" kern="1200" dirty="0" err="1">
                <a:solidFill>
                  <a:schemeClr val="tx1"/>
                </a:solidFill>
                <a:effectLst/>
                <a:latin typeface="+mn-lt"/>
                <a:ea typeface="+mn-ea"/>
                <a:cs typeface="+mn-cs"/>
              </a:rPr>
              <a:t>soutenir</a:t>
            </a:r>
            <a:r>
              <a:rPr lang="en-CA" sz="1200" kern="1200" dirty="0">
                <a:solidFill>
                  <a:schemeClr val="tx1"/>
                </a:solidFill>
                <a:effectLst/>
                <a:latin typeface="+mn-lt"/>
                <a:ea typeface="+mn-ea"/>
                <a:cs typeface="+mn-cs"/>
              </a:rPr>
              <a:t> le </a:t>
            </a:r>
            <a:r>
              <a:rPr lang="en-CA" sz="1200" kern="1200" dirty="0" err="1">
                <a:solidFill>
                  <a:schemeClr val="tx1"/>
                </a:solidFill>
                <a:effectLst/>
                <a:latin typeface="+mn-lt"/>
                <a:ea typeface="+mn-ea"/>
                <a:cs typeface="+mn-cs"/>
              </a:rPr>
              <a:t>jeu</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symbolique</a:t>
            </a:r>
            <a:r>
              <a:rPr lang="en-CA" sz="1200" kern="1200" dirty="0">
                <a:solidFill>
                  <a:schemeClr val="tx1"/>
                </a:solidFill>
                <a:effectLst/>
                <a:latin typeface="+mn-lt"/>
                <a:ea typeface="+mn-ea"/>
                <a:cs typeface="+mn-cs"/>
              </a:rPr>
              <a:t> chez </a:t>
            </a:r>
            <a:r>
              <a:rPr lang="en-CA" sz="1200" kern="1200" dirty="0" err="1">
                <a:solidFill>
                  <a:schemeClr val="tx1"/>
                </a:solidFill>
                <a:effectLst/>
                <a:latin typeface="+mn-lt"/>
                <a:ea typeface="+mn-ea"/>
                <a:cs typeface="+mn-cs"/>
              </a:rPr>
              <a:t>l’enfant</a:t>
            </a:r>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1</a:t>
            </a:fld>
            <a:endParaRPr lang="fr-CA"/>
          </a:p>
        </p:txBody>
      </p:sp>
    </p:spTree>
    <p:extLst>
      <p:ext uri="{BB962C8B-B14F-4D97-AF65-F5344CB8AC3E}">
        <p14:creationId xmlns:p14="http://schemas.microsoft.com/office/powerpoint/2010/main" val="116928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altLang="fr-FR" b="1" dirty="0"/>
              <a:t>Pour jouer à « faire semblant », qu’est-ce que ça prend?</a:t>
            </a:r>
            <a:endParaRPr lang="fr-CA" altLang="fr-FR" dirty="0"/>
          </a:p>
          <a:p>
            <a:pPr algn="just"/>
            <a:r>
              <a:rPr lang="fr-CA" altLang="fr-FR" b="1" dirty="0"/>
              <a:t>La compréhension du développement du cerveau : myélinisation ou l’art de garder l’information</a:t>
            </a:r>
          </a:p>
          <a:p>
            <a:pPr algn="just"/>
            <a:endParaRPr lang="fr-CA" altLang="fr-FR" dirty="0"/>
          </a:p>
          <a:p>
            <a:pPr algn="just"/>
            <a:r>
              <a:rPr lang="fr-CA" altLang="fr-FR" dirty="0"/>
              <a:t>À prime abord, nous devons savoir que le cerveau se développe de l’intérieur vers l’extérieur et de l’arrière vers le devant.</a:t>
            </a:r>
          </a:p>
          <a:p>
            <a:pPr algn="just"/>
            <a:endParaRPr lang="fr-CA" altLang="fr-FR" dirty="0"/>
          </a:p>
          <a:p>
            <a:pPr algn="just"/>
            <a:r>
              <a:rPr lang="fr-CA" altLang="fr-FR" dirty="0"/>
              <a:t>À 2 ans (plus ou moins), le cerveau du jeune enfant contient peu de </a:t>
            </a:r>
            <a:r>
              <a:rPr lang="fr-CA" altLang="fr-FR" b="1" dirty="0"/>
              <a:t>matière blanche (la myéline)</a:t>
            </a:r>
            <a:r>
              <a:rPr lang="fr-CA" altLang="fr-FR" dirty="0"/>
              <a:t>.  </a:t>
            </a:r>
            <a:r>
              <a:rPr lang="fr-CA" altLang="fr-FR" b="1" dirty="0">
                <a:solidFill>
                  <a:srgbClr val="002060"/>
                </a:solidFill>
              </a:rPr>
              <a:t>CLIC 1</a:t>
            </a:r>
          </a:p>
          <a:p>
            <a:pPr algn="just"/>
            <a:r>
              <a:rPr lang="fr-CA" altLang="fr-FR" dirty="0"/>
              <a:t>Cette matière blanche facilite la transmission de l’information (la gaine).</a:t>
            </a:r>
          </a:p>
          <a:p>
            <a:pPr algn="just"/>
            <a:r>
              <a:rPr lang="fr-CA" altLang="fr-FR" dirty="0"/>
              <a:t>Comme l’enfant en a moins, les messages sont moins bien traités. Même si l’enfant de 2 ans possède des milliards de neurones, il manque des branchements pour que les parties de son cerveau communique entre elles. </a:t>
            </a:r>
          </a:p>
          <a:p>
            <a:pPr algn="just"/>
            <a:endParaRPr lang="fr-CA" altLang="fr-FR" b="1" dirty="0"/>
          </a:p>
          <a:p>
            <a:pPr algn="just"/>
            <a:r>
              <a:rPr lang="fr-CA" altLang="fr-FR" b="1" dirty="0"/>
              <a:t>CLIC 2 Les lobes frontaux</a:t>
            </a:r>
            <a:r>
              <a:rPr lang="fr-CA" altLang="fr-FR" dirty="0"/>
              <a:t> ne sont pas encore développés. Ces parties du cerveau sont particulièrement importantes car elles sont responsables des fonctions comme celles de raisonner, de planifier, de résoudre des problèmes, de comprendre des choses abstraites et de contrôler ses impulsions. </a:t>
            </a:r>
          </a:p>
          <a:p>
            <a:pPr algn="just"/>
            <a:endParaRPr lang="fr-CA" altLang="fr-FR" dirty="0"/>
          </a:p>
          <a:p>
            <a:pPr algn="just"/>
            <a:r>
              <a:rPr lang="fr-CA" altLang="fr-FR" b="1" dirty="0"/>
              <a:t>CLIC 3</a:t>
            </a:r>
            <a:r>
              <a:rPr lang="fr-CA" altLang="fr-FR" dirty="0"/>
              <a:t> Finalement, le </a:t>
            </a:r>
            <a:r>
              <a:rPr lang="fr-CA" altLang="fr-FR" b="1" dirty="0"/>
              <a:t>système limbique</a:t>
            </a:r>
            <a:r>
              <a:rPr lang="fr-CA" altLang="fr-FR" dirty="0"/>
              <a:t> qui assure le contrôle des émotions n’est pas encore au point chez l’enfant de 2 ans. </a:t>
            </a:r>
          </a:p>
          <a:p>
            <a:pPr algn="just"/>
            <a:r>
              <a:rPr lang="fr-CA" altLang="fr-FR" dirty="0"/>
              <a:t>Il faut se souvenir que l’enfant fait ce qu’il répète le plus souvent. Malheureusement, à ce stade, il n’est pas question ici de qualité mais bien de </a:t>
            </a:r>
            <a:r>
              <a:rPr lang="fr-CA" altLang="fr-FR" b="1" dirty="0"/>
              <a:t>quantité d’expérience</a:t>
            </a:r>
          </a:p>
          <a:p>
            <a:pPr algn="just"/>
            <a:endParaRPr lang="fr-CA" altLang="fr-FR" b="1" dirty="0"/>
          </a:p>
          <a:p>
            <a:pPr algn="just"/>
            <a:r>
              <a:rPr lang="fr-CA" altLang="fr-FR" dirty="0"/>
              <a:t>Exemple : un enfant qui ne collabore pas spontanément à des routines, car il doit arrêter son jeu.  Il ne teste pas les limites ou ne cherche pas à provoquer, c’est ce processus du cerveau qui est en place…«le 2 ans fait : </a:t>
            </a:r>
            <a:r>
              <a:rPr lang="fr-CA" altLang="fr-FR" b="1" dirty="0"/>
              <a:t>je vois, j’y vais!</a:t>
            </a:r>
            <a:r>
              <a:rPr lang="fr-CA" altLang="fr-FR" dirty="0"/>
              <a:t> » Une étape normale dans le développement de l’enfant. Pour l’adulte, il est nécessaire de parler en mode : simplicité : consigne courte, claire et précise. </a:t>
            </a:r>
          </a:p>
          <a:p>
            <a:pPr algn="just"/>
            <a:endParaRPr lang="fr-CA" altLang="fr-FR" dirty="0"/>
          </a:p>
          <a:p>
            <a:pPr algn="just"/>
            <a:r>
              <a:rPr lang="fr-CA" altLang="fr-FR" dirty="0"/>
              <a:t>Chaque « prise de temps » avec l’enfant, regards attentionnés, chaque opportunité que l’enfant à d’explorer, contribue à construire la gaine, à faire des branchements. C’est de la quantité…en qualité ;)</a:t>
            </a:r>
          </a:p>
          <a:p>
            <a:pPr algn="just"/>
            <a:endParaRPr lang="fr-CA" altLang="fr-FR" dirty="0"/>
          </a:p>
          <a:p>
            <a:pPr algn="just"/>
            <a:r>
              <a:rPr lang="fr-CA" altLang="fr-FR" dirty="0"/>
              <a:t>L’enfant de deux ans a du mal à contrôler ses gestes, ses émotions et ses pensées, mais son cerveau travaille très fort pour devenir plus efficace. </a:t>
            </a:r>
            <a:endParaRPr lang="fr-CA" altLang="fr-FR" b="1" dirty="0"/>
          </a:p>
          <a:p>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2</a:t>
            </a:fld>
            <a:endParaRPr lang="fr-CA"/>
          </a:p>
        </p:txBody>
      </p:sp>
    </p:spTree>
    <p:extLst>
      <p:ext uri="{BB962C8B-B14F-4D97-AF65-F5344CB8AC3E}">
        <p14:creationId xmlns:p14="http://schemas.microsoft.com/office/powerpoint/2010/main" val="170028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altLang="fr-FR" dirty="0"/>
              <a:t>Entre 0 et 5 ans, l’enfant est « dans l’immédiat » : je veux, je veux tout de suite, maintenant! Parce qu’il vit dans l’instant présent</a:t>
            </a:r>
          </a:p>
          <a:p>
            <a:pPr algn="just"/>
            <a:r>
              <a:rPr lang="fr-CA" altLang="fr-FR" dirty="0"/>
              <a:t>Lorsqu’il rencontre « des imprévus » , «des contrariétés» à son sens, dépendamment la perception de l’événement ou du sens que l’enfant lui donne, il se peut qu’il vive une tempête émotionnelle, soit que le cerveau d’en haut est déconnecté de son cerveau d’en bas :</a:t>
            </a:r>
          </a:p>
          <a:p>
            <a:pPr algn="just"/>
            <a:endParaRPr lang="fr-CA" altLang="fr-FR" dirty="0"/>
          </a:p>
          <a:p>
            <a:pPr algn="just"/>
            <a:r>
              <a:rPr lang="fr-CA" altLang="fr-FR" b="1" dirty="0"/>
              <a:t>CLIC 1</a:t>
            </a:r>
          </a:p>
          <a:p>
            <a:pPr algn="just"/>
            <a:endParaRPr lang="fr-CA" altLang="fr-FR" b="1" dirty="0"/>
          </a:p>
          <a:p>
            <a:pPr algn="just"/>
            <a:r>
              <a:rPr lang="fr-CA" altLang="fr-FR" b="1" dirty="0"/>
              <a:t>CLIC 2      Le cerveau d’en bas</a:t>
            </a:r>
            <a:r>
              <a:rPr lang="fr-CA" altLang="fr-FR" dirty="0"/>
              <a:t> : </a:t>
            </a:r>
            <a:r>
              <a:rPr lang="fr-CA" altLang="fr-FR" b="1" dirty="0"/>
              <a:t>le vif</a:t>
            </a:r>
            <a:r>
              <a:rPr lang="fr-CA" altLang="fr-FR" dirty="0"/>
              <a:t>. Il comprend le tronc cérébral et le système limbique (et l’amygdale qui prend le contrôle du cerveau d’en haut en cas de danger) : il gère les impulsions, réactions innées (se défendre, fuir), les émotions fortes (colère, peur) et les fonctions basiques (respirer, cligner des yeux). Les trois premières années de vie, c’est le cerveau d’en bas qui domine.</a:t>
            </a:r>
          </a:p>
          <a:p>
            <a:pPr algn="just"/>
            <a:endParaRPr lang="fr-CA" altLang="fr-FR" dirty="0"/>
          </a:p>
          <a:p>
            <a:pPr algn="just"/>
            <a:r>
              <a:rPr lang="fr-CA" altLang="fr-FR" b="1" dirty="0"/>
              <a:t>CLIC 3      Le cerveau d’en haut</a:t>
            </a:r>
            <a:r>
              <a:rPr lang="fr-CA" altLang="fr-FR" dirty="0"/>
              <a:t> : </a:t>
            </a:r>
            <a:r>
              <a:rPr lang="fr-CA" altLang="fr-FR" b="1" dirty="0"/>
              <a:t>le réfléchi.</a:t>
            </a:r>
            <a:r>
              <a:rPr lang="fr-CA" altLang="fr-FR" dirty="0"/>
              <a:t> Il est constitué du cortex cérébral. Il est la source des processus mentaux complexes : penser, imaginer, planifier, se connaitre, faire preuve d’empathie ou encore réguler les émotions. Ce cerveau n’est pleinement mature qu’à 25 ans ! </a:t>
            </a:r>
          </a:p>
          <a:p>
            <a:pPr algn="just"/>
            <a:r>
              <a:rPr lang="fr-CA" altLang="fr-FR" dirty="0"/>
              <a:t>L’idée sera donc de l’aider à le reconnecter.</a:t>
            </a:r>
          </a:p>
          <a:p>
            <a:pPr algn="just"/>
            <a:r>
              <a:rPr lang="fr-CA" altLang="fr-FR" dirty="0"/>
              <a:t>Comment…</a:t>
            </a:r>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3</a:t>
            </a:fld>
            <a:endParaRPr lang="fr-CA"/>
          </a:p>
        </p:txBody>
      </p:sp>
    </p:spTree>
    <p:extLst>
      <p:ext uri="{BB962C8B-B14F-4D97-AF65-F5344CB8AC3E}">
        <p14:creationId xmlns:p14="http://schemas.microsoft.com/office/powerpoint/2010/main" val="340887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altLang="fr-FR" dirty="0"/>
              <a:t>Afin d’aider l’enfant à reconnecter ses deux cerveaux, il est important de reconnaître les signes physiologies des différentes émotions. </a:t>
            </a:r>
          </a:p>
          <a:p>
            <a:pPr algn="just"/>
            <a:r>
              <a:rPr lang="fr-CA" altLang="fr-FR" dirty="0"/>
              <a:t>Nous allons observer les quatre principales émotions</a:t>
            </a:r>
          </a:p>
          <a:p>
            <a:pPr algn="just"/>
            <a:endParaRPr lang="fr-CA" altLang="fr-FR" dirty="0"/>
          </a:p>
          <a:p>
            <a:r>
              <a:rPr lang="fr-CA" b="1" dirty="0"/>
              <a:t>CLIC 1     </a:t>
            </a:r>
            <a:r>
              <a:rPr lang="fr-CA" dirty="0"/>
              <a:t>Être apeuré: lorsqu’un enfant est dans cette situation: que voyez-vous? Qu’entendez-vous? </a:t>
            </a:r>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Entre autres: Crier, pleurer,  Se sauver , S’enfuir , Se cacher les yeux , Bouche ouverte ,Se recroqueviller , Souffle court , </a:t>
            </a:r>
            <a:r>
              <a:rPr lang="fr-CA" sz="1200" b="0" i="0" u="none" strike="noStrike" kern="1200" baseline="0" dirty="0" err="1">
                <a:solidFill>
                  <a:schemeClr val="tx1"/>
                </a:solidFill>
                <a:latin typeface="+mn-lt"/>
                <a:ea typeface="+mn-ea"/>
                <a:cs typeface="+mn-cs"/>
              </a:rPr>
              <a:t>Coeur</a:t>
            </a:r>
            <a:r>
              <a:rPr lang="fr-CA" sz="1200" b="0" i="0" u="none" strike="noStrike" kern="1200" baseline="0" dirty="0">
                <a:solidFill>
                  <a:schemeClr val="tx1"/>
                </a:solidFill>
                <a:latin typeface="+mn-lt"/>
                <a:ea typeface="+mn-ea"/>
                <a:cs typeface="+mn-cs"/>
              </a:rPr>
              <a:t> qui bat vite , Avoir la chair de poule , Dents qui claquent , Trembler </a:t>
            </a:r>
          </a:p>
          <a:p>
            <a:r>
              <a:rPr lang="fr-CA" sz="1200" b="0" i="0" u="none" strike="noStrike" kern="1200" baseline="0" dirty="0">
                <a:solidFill>
                  <a:schemeClr val="tx1"/>
                </a:solidFill>
                <a:latin typeface="+mn-lt"/>
                <a:ea typeface="+mn-ea"/>
                <a:cs typeface="+mn-cs"/>
              </a:rPr>
              <a:t>Il est important de nommer à l’enfant ce qui est vu et entendu avec des mots que l’enfant peut comprendre</a:t>
            </a:r>
          </a:p>
          <a:p>
            <a:endParaRPr lang="fr-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baseline="0" dirty="0">
                <a:solidFill>
                  <a:schemeClr val="tx1"/>
                </a:solidFill>
                <a:latin typeface="+mn-lt"/>
                <a:ea typeface="+mn-ea"/>
                <a:cs typeface="+mn-cs"/>
              </a:rPr>
              <a:t>CLIC 2     </a:t>
            </a:r>
            <a:r>
              <a:rPr lang="fr-CA" sz="1200" b="0" i="0" u="none" strike="noStrike" kern="1200" baseline="0" dirty="0">
                <a:solidFill>
                  <a:schemeClr val="tx1"/>
                </a:solidFill>
                <a:latin typeface="+mn-lt"/>
                <a:ea typeface="+mn-ea"/>
                <a:cs typeface="+mn-cs"/>
              </a:rPr>
              <a:t>Être content: </a:t>
            </a:r>
            <a:r>
              <a:rPr lang="fr-CA" dirty="0"/>
              <a:t>: lorsqu’un enfant est dans cette situation: que voyez-vous? Qu’entendez-vous?</a:t>
            </a:r>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Entre autres:  Sourire , Rire , Se taper la cuisse ,Se tenir le ventre , Yeux brillants , Grande bouche , Dents visibles , </a:t>
            </a:r>
            <a:r>
              <a:rPr lang="fr-CA" sz="1200" b="0" i="0" u="none" strike="noStrike" kern="1200" baseline="0" dirty="0" err="1">
                <a:solidFill>
                  <a:schemeClr val="tx1"/>
                </a:solidFill>
                <a:latin typeface="+mn-lt"/>
                <a:ea typeface="+mn-ea"/>
                <a:cs typeface="+mn-cs"/>
              </a:rPr>
              <a:t>Coeur</a:t>
            </a:r>
            <a:r>
              <a:rPr lang="fr-CA" sz="1200" b="0" i="0" u="none" strike="noStrike" kern="1200" baseline="0" dirty="0">
                <a:solidFill>
                  <a:schemeClr val="tx1"/>
                </a:solidFill>
                <a:latin typeface="+mn-lt"/>
                <a:ea typeface="+mn-ea"/>
                <a:cs typeface="+mn-cs"/>
              </a:rPr>
              <a:t> qui bat vite , bouger, sauter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baseline="0" dirty="0">
                <a:solidFill>
                  <a:schemeClr val="tx1"/>
                </a:solidFill>
                <a:latin typeface="+mn-lt"/>
                <a:ea typeface="+mn-ea"/>
                <a:cs typeface="+mn-cs"/>
              </a:rPr>
              <a:t>Il est important de nommer à l’enfant ce qui est vu et entendu avec des mots que l’enfant peut comprendre</a:t>
            </a:r>
          </a:p>
          <a:p>
            <a:endParaRPr lang="fr-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baseline="0" dirty="0">
                <a:solidFill>
                  <a:schemeClr val="tx1"/>
                </a:solidFill>
                <a:latin typeface="+mn-lt"/>
                <a:ea typeface="+mn-ea"/>
                <a:cs typeface="+mn-cs"/>
              </a:rPr>
              <a:t>CLIC 3     </a:t>
            </a:r>
            <a:r>
              <a:rPr lang="fr-CA" sz="1200" b="0" i="0" u="none" strike="noStrike" kern="1200" baseline="0" dirty="0">
                <a:solidFill>
                  <a:schemeClr val="tx1"/>
                </a:solidFill>
                <a:latin typeface="+mn-lt"/>
                <a:ea typeface="+mn-ea"/>
                <a:cs typeface="+mn-cs"/>
              </a:rPr>
              <a:t>Être fâché: </a:t>
            </a:r>
            <a:r>
              <a:rPr lang="fr-CA" dirty="0"/>
              <a:t>lorsqu’un enfant est dans cette situation: que voyez-vous? Qu’entendez-vous?</a:t>
            </a:r>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Entre autres:  Grogner , Être rouge , Serrer les poings, les dents , Front plissé , Frapper , Pousser , </a:t>
            </a:r>
            <a:r>
              <a:rPr lang="fr-CA" sz="1200" b="0" i="0" u="none" strike="noStrike" kern="1200" baseline="0" dirty="0" err="1">
                <a:solidFill>
                  <a:schemeClr val="tx1"/>
                </a:solidFill>
                <a:latin typeface="+mn-lt"/>
                <a:ea typeface="+mn-ea"/>
                <a:cs typeface="+mn-cs"/>
              </a:rPr>
              <a:t>Coeur</a:t>
            </a:r>
            <a:r>
              <a:rPr lang="fr-CA" sz="1200" b="0" i="0" u="none" strike="noStrike" kern="1200" baseline="0" dirty="0">
                <a:solidFill>
                  <a:schemeClr val="tx1"/>
                </a:solidFill>
                <a:latin typeface="+mn-lt"/>
                <a:ea typeface="+mn-ea"/>
                <a:cs typeface="+mn-cs"/>
              </a:rPr>
              <a:t> qui bat vite , Nez plissé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baseline="0" dirty="0">
                <a:solidFill>
                  <a:schemeClr val="tx1"/>
                </a:solidFill>
                <a:latin typeface="+mn-lt"/>
                <a:ea typeface="+mn-ea"/>
                <a:cs typeface="+mn-cs"/>
              </a:rPr>
              <a:t>Il est important de nommer à l’enfant ce qui est vu et entendu avec des mots que l’enfant peut comprendre</a:t>
            </a:r>
          </a:p>
          <a:p>
            <a:endParaRPr lang="fr-CA"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i="0" u="none" strike="noStrike" kern="1200" baseline="0" dirty="0">
                <a:solidFill>
                  <a:schemeClr val="tx1"/>
                </a:solidFill>
                <a:latin typeface="+mn-lt"/>
                <a:ea typeface="+mn-ea"/>
                <a:cs typeface="+mn-cs"/>
              </a:rPr>
              <a:t>CLIC 4     </a:t>
            </a:r>
            <a:r>
              <a:rPr lang="fr-CA" sz="1200" b="0" i="0" u="none" strike="noStrike" kern="1200" baseline="0" dirty="0">
                <a:solidFill>
                  <a:schemeClr val="tx1"/>
                </a:solidFill>
                <a:latin typeface="+mn-lt"/>
                <a:ea typeface="+mn-ea"/>
                <a:cs typeface="+mn-cs"/>
              </a:rPr>
              <a:t>Être triste: </a:t>
            </a:r>
            <a:r>
              <a:rPr lang="fr-CA" dirty="0"/>
              <a:t>lorsqu’un enfant est dans cette situation: que voyez-vous? Qu’entendez-vous?</a:t>
            </a:r>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Entre autres:  Bouche en bas , Pleurs , Voix tremblante, Visage allongé , Larmes , Lèvres serrées , Être en retrait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baseline="0" dirty="0">
                <a:solidFill>
                  <a:schemeClr val="tx1"/>
                </a:solidFill>
                <a:latin typeface="+mn-lt"/>
                <a:ea typeface="+mn-ea"/>
                <a:cs typeface="+mn-cs"/>
              </a:rPr>
              <a:t>Il est important de nommer à l’enfant ce qui est vu et entendu avec des mots que l’enfant peut comprendre : </a:t>
            </a:r>
            <a:r>
              <a:rPr lang="fr-CA" sz="1200" b="1" i="0" u="none" strike="noStrike" kern="1200" baseline="0" dirty="0">
                <a:solidFill>
                  <a:schemeClr val="tx1"/>
                </a:solidFill>
                <a:latin typeface="+mn-lt"/>
                <a:ea typeface="+mn-ea"/>
                <a:cs typeface="+mn-cs"/>
              </a:rPr>
              <a:t>car c’est de cette façon que l’enfant associera des sensations à au langage des émotions.</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Si l’enfant ne comprend pas ses émotions, il ne peut pas les gérer. En jouant et rejouant, l’enfant apprivoise les émotions et s’approprie la réalité. </a:t>
            </a:r>
          </a:p>
          <a:p>
            <a:r>
              <a:rPr lang="fr-CA" sz="1200" b="1" i="0" u="none" strike="noStrike" kern="1200" baseline="0" dirty="0">
                <a:solidFill>
                  <a:schemeClr val="tx1"/>
                </a:solidFill>
                <a:latin typeface="+mn-lt"/>
                <a:ea typeface="+mn-ea"/>
                <a:cs typeface="+mn-cs"/>
              </a:rPr>
              <a:t>Le jeu est le langage secret de l’enfant</a:t>
            </a:r>
            <a:r>
              <a:rPr lang="fr-CA" sz="1200" b="0" i="0" u="none" strike="noStrike" kern="1200" baseline="0" dirty="0">
                <a:solidFill>
                  <a:schemeClr val="tx1"/>
                </a:solidFill>
                <a:latin typeface="+mn-lt"/>
                <a:ea typeface="+mn-ea"/>
                <a:cs typeface="+mn-cs"/>
              </a:rPr>
              <a:t>, il nous dévoile une part de ses émotions, de ses difficultés et de ses préoccupations. Ce ne sont pas les émotions négatives qui conduisent à la violence ou à un déséquilibre mais plutôt les émotions réprimées. Un être qui dès l’enfance a pu se sentir libre et fort n’aura pas besoin d’en humilier un autre…. </a:t>
            </a:r>
          </a:p>
          <a:p>
            <a:endParaRPr lang="fr-CA" sz="1200" b="0" i="0" u="none" strike="noStrike" kern="1200" baseline="0" dirty="0">
              <a:solidFill>
                <a:schemeClr val="tx1"/>
              </a:solidFill>
              <a:latin typeface="+mn-lt"/>
              <a:ea typeface="+mn-ea"/>
              <a:cs typeface="+mn-cs"/>
            </a:endParaRPr>
          </a:p>
          <a:p>
            <a:r>
              <a:rPr lang="fr-CA" sz="1200" b="0" i="0" u="none" strike="noStrike" kern="1200" baseline="0" dirty="0">
                <a:solidFill>
                  <a:schemeClr val="tx1"/>
                </a:solidFill>
                <a:latin typeface="+mn-lt"/>
                <a:ea typeface="+mn-ea"/>
                <a:cs typeface="+mn-cs"/>
              </a:rPr>
              <a:t>En étant attentif aux signes physiologiques, il est possible, parfois, pour l’adulte de répondre au besoins émotionnels de l’enfant pendant que la logique est présente. Par exemple: parfois, il est possible de voir et de sentir une désorganisation chez l’enfant.	</a:t>
            </a:r>
          </a:p>
          <a:p>
            <a:r>
              <a:rPr lang="fr-CA" sz="1200" b="0" i="0" u="none" strike="noStrike" kern="1200" baseline="0" dirty="0">
                <a:solidFill>
                  <a:schemeClr val="tx1"/>
                </a:solidFill>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4</a:t>
            </a:fld>
            <a:endParaRPr lang="fr-CA"/>
          </a:p>
        </p:txBody>
      </p:sp>
    </p:spTree>
    <p:extLst>
      <p:ext uri="{BB962C8B-B14F-4D97-AF65-F5344CB8AC3E}">
        <p14:creationId xmlns:p14="http://schemas.microsoft.com/office/powerpoint/2010/main" val="424720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defRPr/>
            </a:pPr>
            <a:r>
              <a:rPr lang="fr-CA" dirty="0"/>
              <a:t>ÉMOTION en latin se dit « </a:t>
            </a:r>
            <a:r>
              <a:rPr lang="fr-CA" dirty="0" err="1"/>
              <a:t>émovéré</a:t>
            </a:r>
            <a:r>
              <a:rPr lang="fr-CA" dirty="0"/>
              <a:t> » qui veut dire se mouvoir. </a:t>
            </a:r>
            <a:r>
              <a:rPr lang="fr-CA" b="1" i="1" dirty="0"/>
              <a:t>Le corps résonne (vecteur)</a:t>
            </a:r>
            <a:endParaRPr lang="fr-CA" dirty="0"/>
          </a:p>
          <a:p>
            <a:pPr algn="just">
              <a:defRPr/>
            </a:pPr>
            <a:endParaRPr lang="fr-CA" dirty="0"/>
          </a:p>
          <a:p>
            <a:pPr marL="232943" indent="-232943" algn="just">
              <a:buFontTx/>
              <a:buAutoNum type="arabicPeriod"/>
              <a:defRPr/>
            </a:pPr>
            <a:r>
              <a:rPr lang="fr-CA" dirty="0"/>
              <a:t>Situation initiale: L’enfant est assis sur le divan</a:t>
            </a:r>
          </a:p>
          <a:p>
            <a:pPr marL="232943" indent="-232943" algn="just">
              <a:buFontTx/>
              <a:buAutoNum type="arabicPeriod"/>
              <a:defRPr/>
            </a:pPr>
            <a:r>
              <a:rPr lang="fr-CA" b="1" dirty="0"/>
              <a:t>CLIC 1  </a:t>
            </a:r>
            <a:r>
              <a:rPr lang="fr-CA" dirty="0"/>
              <a:t>Imprévu, surprise, un déclencheur: le camion de vidanges passe dans la rue</a:t>
            </a:r>
          </a:p>
          <a:p>
            <a:pPr marL="232943" indent="-232943" algn="just">
              <a:buFontTx/>
              <a:buAutoNum type="arabicPeriod"/>
              <a:defRPr/>
            </a:pPr>
            <a:r>
              <a:rPr lang="fr-CA" b="1" dirty="0"/>
              <a:t>CLIC 2   </a:t>
            </a:r>
            <a:r>
              <a:rPr lang="fr-CA" dirty="0"/>
              <a:t>Réaction : le cerveau envoie un signal: « qu’est-ce que j’entends? Qu’est-ce que je vois? »</a:t>
            </a:r>
          </a:p>
          <a:p>
            <a:pPr marL="232943" indent="-232943" algn="just">
              <a:buFontTx/>
              <a:buAutoNum type="arabicPeriod"/>
              <a:defRPr/>
            </a:pPr>
            <a:r>
              <a:rPr lang="fr-CA" b="1" dirty="0"/>
              <a:t>CLIC 3    </a:t>
            </a:r>
            <a:r>
              <a:rPr lang="fr-CA" dirty="0"/>
              <a:t>Le corps réagit!: L’enfant se lève, sautille, pointe le camion…il est heureux </a:t>
            </a:r>
            <a:r>
              <a:rPr lang="fr-CA" dirty="0">
                <a:sym typeface="Wingdings" panose="05000000000000000000" pitchFamily="2" charset="2"/>
              </a:rPr>
              <a:t></a:t>
            </a:r>
            <a:endParaRPr lang="fr-CA" dirty="0"/>
          </a:p>
          <a:p>
            <a:pPr algn="just">
              <a:defRPr/>
            </a:pPr>
            <a:endParaRPr lang="fr-CA" dirty="0"/>
          </a:p>
          <a:p>
            <a:pPr algn="just">
              <a:defRPr/>
            </a:pPr>
            <a:r>
              <a:rPr lang="fr-CA" dirty="0"/>
              <a:t>Les enfants commencent par réguler les comportements physiques et ensuite, les comportements émotionnels.</a:t>
            </a:r>
          </a:p>
          <a:p>
            <a:pPr algn="just">
              <a:defRPr/>
            </a:pPr>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5</a:t>
            </a:fld>
            <a:endParaRPr lang="fr-CA"/>
          </a:p>
        </p:txBody>
      </p:sp>
    </p:spTree>
    <p:extLst>
      <p:ext uri="{BB962C8B-B14F-4D97-AF65-F5344CB8AC3E}">
        <p14:creationId xmlns:p14="http://schemas.microsoft.com/office/powerpoint/2010/main" val="174005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cas de tempête émotionnelle…que faire?</a:t>
            </a:r>
          </a:p>
          <a:p>
            <a:pPr marL="228600" indent="-228600">
              <a:buAutoNum type="arabicPeriod"/>
            </a:pPr>
            <a:r>
              <a:rPr lang="fr-CA" dirty="0"/>
              <a:t>Écouter : décoder , nommer les signes physiologiques et verbaliser l’émotions vécue.</a:t>
            </a:r>
          </a:p>
          <a:p>
            <a:pPr marL="228600" indent="-228600">
              <a:buAutoNum type="arabicPeriod"/>
            </a:pPr>
            <a:r>
              <a:rPr lang="fr-CA" dirty="0"/>
              <a:t>Donner des signes non-verbaux: donner un contact physique tendre, expression accueillante, offrir sa présence. Il arrive que le degré de réactivité de l’adulte influence la réaction émotive de l’enfant (effet miroir). Le fait d’assurer une présence bienveillante favorise la reconnexion des cerveaux.</a:t>
            </a:r>
          </a:p>
          <a:p>
            <a:pPr marL="228600" indent="-228600">
              <a:buAutoNum type="arabicPeriod"/>
            </a:pPr>
            <a:r>
              <a:rPr lang="fr-CA" dirty="0"/>
              <a:t>Réconforter: tenter de mettre des mots sur le déclencheur: « tu aurais aimé que….» «tu voulais …» «Tu as le droit d’être …»</a:t>
            </a:r>
          </a:p>
          <a:p>
            <a:pPr marL="228600" indent="-228600">
              <a:buAutoNum type="arabicPeriod"/>
            </a:pPr>
            <a:r>
              <a:rPr lang="fr-CA" dirty="0"/>
              <a:t>Quand les cerveaux sont reconnectés: il est temps pour expliquer, utiliser la logique, établir un plan, proposer des idées des solutions, rappeler la règles ou appliquer une conséquence ou une réparation.</a:t>
            </a:r>
          </a:p>
          <a:p>
            <a:pPr marL="228600" indent="-228600">
              <a:buAutoNum type="arabicPeriod"/>
            </a:pPr>
            <a:endParaRPr lang="fr-CA" dirty="0"/>
          </a:p>
          <a:p>
            <a:pPr marL="0" indent="0">
              <a:buNone/>
            </a:pPr>
            <a:r>
              <a:rPr lang="fr-CA" dirty="0"/>
              <a:t>Par contre, il est possible de rencontrer quelques difficultés dans l’accompagnement:</a:t>
            </a:r>
          </a:p>
          <a:p>
            <a:pPr marL="171450" indent="-171450">
              <a:buFont typeface="Arial" panose="020B0604020202020204" pitchFamily="34" charset="0"/>
              <a:buChar char="•"/>
            </a:pPr>
            <a:r>
              <a:rPr lang="fr-CA" dirty="0"/>
              <a:t>Il serait important de ne pas réprimer les émotions entendues, ridiculiser , faire la morale (colère, tristesse: «tu pleurs pour ça!»)</a:t>
            </a:r>
          </a:p>
          <a:p>
            <a:pPr marL="171450" indent="-171450">
              <a:buFont typeface="Arial" panose="020B0604020202020204" pitchFamily="34" charset="0"/>
              <a:buChar char="•"/>
            </a:pPr>
            <a:r>
              <a:rPr lang="fr-CA" dirty="0"/>
              <a:t>Il serait important de prendre le temps de vivre la situation et de ne pas vouloir changer son état tout de suite</a:t>
            </a:r>
          </a:p>
          <a:p>
            <a:pPr marL="171450" indent="-171450">
              <a:buFont typeface="Arial" panose="020B0604020202020204" pitchFamily="34" charset="0"/>
              <a:buChar char="•"/>
            </a:pPr>
            <a:r>
              <a:rPr lang="fr-CA" dirty="0"/>
              <a:t>Accueillir l’émotion , c’est aussi ne pas tout accepter ou tout céder</a:t>
            </a:r>
          </a:p>
          <a:p>
            <a:pPr marL="0" indent="0">
              <a:buNone/>
            </a:pPr>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6</a:t>
            </a:fld>
            <a:endParaRPr lang="fr-CA"/>
          </a:p>
        </p:txBody>
      </p:sp>
    </p:spTree>
    <p:extLst>
      <p:ext uri="{BB962C8B-B14F-4D97-AF65-F5344CB8AC3E}">
        <p14:creationId xmlns:p14="http://schemas.microsoft.com/office/powerpoint/2010/main" val="361592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CA" altLang="fr-FR" dirty="0"/>
              <a:t>Si l’on connait l’importance des émotions, nous pouvons les accueillir plus facilement. Exprimer ses émotions, c’est toujours bénéfique.</a:t>
            </a:r>
          </a:p>
          <a:p>
            <a:pPr algn="just"/>
            <a:endParaRPr lang="fr-CA" altLang="fr-FR" dirty="0"/>
          </a:p>
          <a:p>
            <a:pPr algn="just"/>
            <a:r>
              <a:rPr lang="fr-CA" altLang="fr-FR" dirty="0"/>
              <a:t>Si l’enfant a besoin de bouger pour évacuer des émotions, voici quelques trucs:</a:t>
            </a:r>
          </a:p>
          <a:p>
            <a:pPr marL="171450" indent="-171450" algn="just">
              <a:buFont typeface="Arial" panose="020B0604020202020204" pitchFamily="34" charset="0"/>
              <a:buChar char="•"/>
            </a:pPr>
            <a:r>
              <a:rPr lang="fr-CA" altLang="fr-FR" dirty="0"/>
              <a:t>Souffler avec une paille dans l’eau, souffler sur des plumes, dans un «sac a cris»</a:t>
            </a:r>
          </a:p>
          <a:p>
            <a:pPr marL="171450" indent="-171450" algn="just">
              <a:buFont typeface="Arial" panose="020B0604020202020204" pitchFamily="34" charset="0"/>
              <a:buChar char="•"/>
            </a:pPr>
            <a:r>
              <a:rPr lang="fr-CA" altLang="fr-FR" dirty="0"/>
              <a:t>Sauter</a:t>
            </a:r>
          </a:p>
          <a:p>
            <a:pPr marL="171450" indent="-171450" algn="just">
              <a:buFont typeface="Arial" panose="020B0604020202020204" pitchFamily="34" charset="0"/>
              <a:buChar char="•"/>
            </a:pPr>
            <a:r>
              <a:rPr lang="fr-CA" altLang="fr-FR" dirty="0"/>
              <a:t>Taper du pied</a:t>
            </a:r>
          </a:p>
          <a:p>
            <a:pPr marL="171450" indent="-171450" algn="just">
              <a:buFont typeface="Arial" panose="020B0604020202020204" pitchFamily="34" charset="0"/>
              <a:buChar char="•"/>
            </a:pPr>
            <a:r>
              <a:rPr lang="fr-CA" altLang="fr-FR" dirty="0"/>
              <a:t>Compresser des balles anti stress</a:t>
            </a:r>
          </a:p>
          <a:p>
            <a:pPr marL="171450" indent="-171450" algn="just">
              <a:buFont typeface="Arial" panose="020B0604020202020204" pitchFamily="34" charset="0"/>
              <a:buChar char="•"/>
            </a:pPr>
            <a:r>
              <a:rPr lang="fr-CA" altLang="fr-FR" dirty="0"/>
              <a:t>Déchirer du papier, faire des boules papier, lancer des boules de papier</a:t>
            </a:r>
          </a:p>
          <a:p>
            <a:pPr marL="171450" indent="-171450" algn="just">
              <a:buFont typeface="Arial" panose="020B0604020202020204" pitchFamily="34" charset="0"/>
              <a:buChar char="•"/>
            </a:pPr>
            <a:r>
              <a:rPr lang="fr-CA" altLang="fr-FR" dirty="0"/>
              <a:t>Étirer des bandes élastiques</a:t>
            </a:r>
          </a:p>
          <a:p>
            <a:pPr algn="just"/>
            <a:endParaRPr lang="fr-CA" altLang="fr-FR" dirty="0"/>
          </a:p>
          <a:p>
            <a:pPr algn="just"/>
            <a:r>
              <a:rPr lang="fr-CA" altLang="fr-FR" dirty="0"/>
              <a:t>Il ne faut oublier que la précision du vocabulaire donnera des repères tangibles à l’enfant . Par exemple, dire a un enfant « calme toi » ne veut pas nécessairement dire que l’enfant (dans sa crise) aura le réflexe de s’assoir, de respirer. Par contre, lui dire assis-toi, souffle fort, touche ton cœur pour sentir comment il bat fort, aidera forcément l’enfant à se calmer. </a:t>
            </a:r>
          </a:p>
          <a:p>
            <a:pPr algn="just"/>
            <a:endParaRPr lang="fr-CA" altLang="fr-FR" dirty="0"/>
          </a:p>
          <a:p>
            <a:pPr algn="just"/>
            <a:r>
              <a:rPr lang="fr-CA" altLang="fr-FR" dirty="0"/>
              <a:t>Lorsqu’il est question de quantité, l’exemple de la mémoire motrice est un bel exemple. La façon dont l’enfant apprend à saisir des objets avec sa pince pouce-index sera transférable à la prise du crayon.</a:t>
            </a:r>
          </a:p>
          <a:p>
            <a:pPr algn="just"/>
            <a:r>
              <a:rPr lang="fr-CA" altLang="fr-FR" dirty="0"/>
              <a:t>Il va de soi, que ce genre de transfert est également présent dans la dimension affective et la gestion des émotions.</a:t>
            </a:r>
          </a:p>
          <a:p>
            <a:endParaRPr lang="fr-CA" dirty="0"/>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7</a:t>
            </a:fld>
            <a:endParaRPr lang="fr-CA"/>
          </a:p>
        </p:txBody>
      </p:sp>
    </p:spTree>
    <p:extLst>
      <p:ext uri="{BB962C8B-B14F-4D97-AF65-F5344CB8AC3E}">
        <p14:creationId xmlns:p14="http://schemas.microsoft.com/office/powerpoint/2010/main" val="2819930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Merci aux collaborateurs et nous vous invitons à visionner les prochains webinaires de jeu symbolique.</a:t>
            </a:r>
          </a:p>
          <a:p>
            <a:endParaRPr lang="fr-CA" dirty="0"/>
          </a:p>
          <a:p>
            <a:r>
              <a:rPr lang="fr-CA" dirty="0"/>
              <a:t>Pour toutes informations, contactez-nous au jeusymbolique@gmail.com</a:t>
            </a:r>
          </a:p>
        </p:txBody>
      </p:sp>
      <p:sp>
        <p:nvSpPr>
          <p:cNvPr id="4" name="Espace réservé du numéro de diapositive 3"/>
          <p:cNvSpPr>
            <a:spLocks noGrp="1"/>
          </p:cNvSpPr>
          <p:nvPr>
            <p:ph type="sldNum" sz="quarter" idx="10"/>
          </p:nvPr>
        </p:nvSpPr>
        <p:spPr/>
        <p:txBody>
          <a:bodyPr/>
          <a:lstStyle/>
          <a:p>
            <a:fld id="{55AD65B0-6A1B-4CC1-9EC4-4321AAA8274F}" type="slidenum">
              <a:rPr lang="fr-CA" smtClean="0"/>
              <a:t>9</a:t>
            </a:fld>
            <a:endParaRPr lang="fr-CA"/>
          </a:p>
        </p:txBody>
      </p:sp>
    </p:spTree>
    <p:extLst>
      <p:ext uri="{BB962C8B-B14F-4D97-AF65-F5344CB8AC3E}">
        <p14:creationId xmlns:p14="http://schemas.microsoft.com/office/powerpoint/2010/main" val="342859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11409D61-D908-4CC0-9359-5F1E70AB09C5}" type="datetimeFigureOut">
              <a:rPr lang="en-US" smtClean="0"/>
              <a:t>4/20/2018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11409D61-D908-4CC0-9359-5F1E70AB09C5}" type="datetimeFigureOut">
              <a:rPr lang="en-US" smtClean="0"/>
              <a:t>4/20/2018</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11409D61-D908-4CC0-9359-5F1E70AB09C5}" type="datetimeFigureOut">
              <a:rPr lang="en-US" smtClean="0"/>
              <a:t>4/20/2018</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1409D61-D908-4CC0-9359-5F1E70AB09C5}" type="datetimeFigureOut">
              <a:rPr lang="en-US" smtClean="0"/>
              <a:t>4/20/2018</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1409D61-D908-4CC0-9359-5F1E70AB09C5}" type="datetimeFigureOut">
              <a:rPr lang="en-US" smtClean="0"/>
              <a:t>4/20/2018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11409D61-D908-4CC0-9359-5F1E70AB09C5}" type="datetimeFigureOut">
              <a:rPr lang="en-US" smtClean="0"/>
              <a:t>4/20/2018</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51B1333A-6812-4E0F-90DE-A5E639C49ED5}"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09D61-D908-4CC0-9359-5F1E70AB09C5}" type="datetimeFigureOut">
              <a:rPr lang="en-US" smtClean="0"/>
              <a:t>4/20/2018</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1333A-6812-4E0F-90DE-A5E639C49ED5}"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http://allaiterbonheuretraison.files.wordpress.com/2013/03/myeline.gif" TargetMode="External"/><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image" Target="../media/image23.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apprendreaeduquer.fr/emotion-en-cache-autre/" TargetMode="External"/><Relationship Id="rId4" Type="http://schemas.openxmlformats.org/officeDocument/2006/relationships/hyperlink" Target="http://anti-deprime.com/2015/05/19/le-cerveau-de-votre-enfant-12-lecons-deducation-positive-pour-les-parents-daujourdhu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33363" y="3498293"/>
            <a:ext cx="5112568" cy="3170977"/>
          </a:xfrm>
        </p:spPr>
        <p:txBody>
          <a:bodyPr>
            <a:normAutofit/>
          </a:bodyPr>
          <a:lstStyle/>
          <a:p>
            <a:r>
              <a:rPr lang="fr-CA" altLang="fr-FR" sz="2000" b="1" dirty="0">
                <a:solidFill>
                  <a:schemeClr val="bg1"/>
                </a:solidFill>
                <a:latin typeface="Arial Rounded MT Bold" panose="020F0704030504030204" pitchFamily="34" charset="0"/>
              </a:rPr>
              <a:t>Le jeu symbolique, la « super » </a:t>
            </a:r>
            <a:br>
              <a:rPr lang="fr-CA" altLang="fr-FR" sz="2000" b="1" dirty="0">
                <a:solidFill>
                  <a:schemeClr val="bg1"/>
                </a:solidFill>
                <a:latin typeface="Arial Rounded MT Bold" panose="020F0704030504030204" pitchFamily="34" charset="0"/>
              </a:rPr>
            </a:br>
            <a:r>
              <a:rPr lang="fr-CA" altLang="fr-FR" sz="2000" b="1" dirty="0">
                <a:solidFill>
                  <a:schemeClr val="bg1"/>
                </a:solidFill>
                <a:latin typeface="Arial Rounded MT Bold" panose="020F0704030504030204" pitchFamily="34" charset="0"/>
              </a:rPr>
              <a:t>vitamine du développement</a:t>
            </a:r>
            <a:br>
              <a:rPr lang="fr-CA" altLang="fr-FR" sz="2800" b="1" dirty="0">
                <a:solidFill>
                  <a:schemeClr val="bg1"/>
                </a:solidFill>
                <a:latin typeface="Arial Rounded MT Bold" panose="020F0704030504030204" pitchFamily="34" charset="0"/>
              </a:rPr>
            </a:br>
            <a:r>
              <a:rPr lang="fr-CA" altLang="fr-FR" sz="2800" b="1" dirty="0">
                <a:solidFill>
                  <a:schemeClr val="bg1"/>
                </a:solidFill>
                <a:latin typeface="Arial Rounded MT Bold" panose="020F0704030504030204" pitchFamily="34" charset="0"/>
              </a:rPr>
              <a:t>Objectif 1</a:t>
            </a:r>
            <a:br>
              <a:rPr lang="fr-CA" altLang="fr-FR" sz="2800" b="1" dirty="0">
                <a:solidFill>
                  <a:schemeClr val="bg1"/>
                </a:solidFill>
                <a:latin typeface="Arial Rounded MT Bold" panose="020F0704030504030204" pitchFamily="34" charset="0"/>
              </a:rPr>
            </a:br>
            <a:r>
              <a:rPr lang="fr-CA" altLang="fr-FR" sz="2800" dirty="0">
                <a:solidFill>
                  <a:schemeClr val="bg1"/>
                </a:solidFill>
                <a:latin typeface="Arial Rounded MT Bold" panose="020F0704030504030204" pitchFamily="34" charset="0"/>
              </a:rPr>
              <a:t>Reconnaître les limites et les opportunités en lien avec le développement du cerveau</a:t>
            </a:r>
            <a:br>
              <a:rPr lang="fr-CA" altLang="fr-FR" sz="2800" dirty="0"/>
            </a:br>
            <a:endParaRPr lang="fr-CA" altLang="fr-FR" sz="2800" dirty="0">
              <a:solidFill>
                <a:schemeClr val="bg1"/>
              </a:solidFill>
            </a:endParaRPr>
          </a:p>
        </p:txBody>
      </p:sp>
      <p:pic>
        <p:nvPicPr>
          <p:cNvPr id="5" name="Image 2">
            <a:extLst>
              <a:ext uri="{FF2B5EF4-FFF2-40B4-BE49-F238E27FC236}">
                <a16:creationId xmlns:a16="http://schemas.microsoft.com/office/drawing/2014/main" id="{1F4ED1E5-878E-471D-B3CC-10E4A48B53C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5931" y="476672"/>
            <a:ext cx="1584277" cy="24565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2094317-9461-4705-8AF3-AA4F7072C23A}"/>
              </a:ext>
            </a:extLst>
          </p:cNvPr>
          <p:cNvSpPr txBox="1"/>
          <p:nvPr/>
        </p:nvSpPr>
        <p:spPr>
          <a:xfrm>
            <a:off x="323528" y="227610"/>
            <a:ext cx="2736304" cy="954107"/>
          </a:xfrm>
          <a:prstGeom prst="rect">
            <a:avLst/>
          </a:prstGeom>
          <a:noFill/>
        </p:spPr>
        <p:txBody>
          <a:bodyPr wrap="square" rtlCol="0">
            <a:spAutoFit/>
          </a:bodyPr>
          <a:lstStyle/>
          <a:p>
            <a:pPr>
              <a:spcBef>
                <a:spcPct val="0"/>
              </a:spcBef>
              <a:buFontTx/>
              <a:buNone/>
            </a:pPr>
            <a:r>
              <a:rPr lang="fr-CA" altLang="fr-FR" sz="1400" b="1" dirty="0">
                <a:solidFill>
                  <a:schemeClr val="bg1"/>
                </a:solidFill>
                <a:latin typeface="Arial Rounded MT Bold" panose="020F0704030504030204" pitchFamily="34" charset="0"/>
              </a:rPr>
              <a:t>Regroupement des Acteurs en Petite Enfance de Lévis</a:t>
            </a:r>
          </a:p>
          <a:p>
            <a:pPr>
              <a:spcBef>
                <a:spcPct val="0"/>
              </a:spcBef>
              <a:buFontTx/>
              <a:buNone/>
            </a:pPr>
            <a:endParaRPr lang="fr-CA" altLang="fr-FR" sz="1400" b="1" dirty="0">
              <a:solidFill>
                <a:schemeClr val="bg1"/>
              </a:solidFill>
              <a:latin typeface="Arial Rounded MT Bold" panose="020F0704030504030204" pitchFamily="34" charset="0"/>
            </a:endParaRPr>
          </a:p>
          <a:p>
            <a:pPr>
              <a:spcBef>
                <a:spcPct val="0"/>
              </a:spcBef>
              <a:buFontTx/>
              <a:buNone/>
            </a:pPr>
            <a:r>
              <a:rPr lang="fr-CA" altLang="fr-FR" sz="1400" b="1" dirty="0">
                <a:solidFill>
                  <a:schemeClr val="bg1"/>
                </a:solidFill>
                <a:latin typeface="Arial Rounded MT Bold" panose="020F0704030504030204" pitchFamily="34" charset="0"/>
              </a:rPr>
              <a:t>2015-2018</a:t>
            </a:r>
          </a:p>
        </p:txBody>
      </p:sp>
      <p:pic>
        <p:nvPicPr>
          <p:cNvPr id="6" name="Image 24">
            <a:extLst>
              <a:ext uri="{FF2B5EF4-FFF2-40B4-BE49-F238E27FC236}">
                <a16:creationId xmlns:a16="http://schemas.microsoft.com/office/drawing/2014/main" id="{83B6F836-BDA5-4310-AF9E-F990B83E6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r="55264"/>
          <a:stretch>
            <a:fillRect/>
          </a:stretch>
        </p:blipFill>
        <p:spPr bwMode="auto">
          <a:xfrm>
            <a:off x="323529" y="6093296"/>
            <a:ext cx="683308" cy="511374"/>
          </a:xfrm>
          <a:prstGeom prst="rect">
            <a:avLst/>
          </a:prstGeom>
          <a:solidFill>
            <a:schemeClr val="bg1"/>
          </a:solidFill>
          <a:ln>
            <a:noFill/>
          </a:ln>
        </p:spPr>
      </p:pic>
      <p:pic>
        <p:nvPicPr>
          <p:cNvPr id="7" name="Image 5">
            <a:extLst>
              <a:ext uri="{FF2B5EF4-FFF2-40B4-BE49-F238E27FC236}">
                <a16:creationId xmlns:a16="http://schemas.microsoft.com/office/drawing/2014/main" id="{832B1460-0D5B-4F83-9245-C94F5DD68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5083782"/>
            <a:ext cx="799648" cy="837067"/>
          </a:xfrm>
          <a:prstGeom prst="rect">
            <a:avLst/>
          </a:prstGeom>
          <a:solidFill>
            <a:schemeClr val="bg1"/>
          </a:solidFill>
          <a:ln>
            <a:noFill/>
          </a:ln>
        </p:spPr>
      </p:pic>
      <p:pic>
        <p:nvPicPr>
          <p:cNvPr id="8" name="Image 2">
            <a:extLst>
              <a:ext uri="{FF2B5EF4-FFF2-40B4-BE49-F238E27FC236}">
                <a16:creationId xmlns:a16="http://schemas.microsoft.com/office/drawing/2014/main" id="{5E5F29AF-60DA-4B92-9854-64547876623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0637" y="5500666"/>
            <a:ext cx="1173163"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052736"/>
            <a:ext cx="8219256" cy="4608512"/>
          </a:xfrm>
        </p:spPr>
        <p:txBody>
          <a:bodyPr>
            <a:normAutofit/>
          </a:bodyPr>
          <a:lstStyle/>
          <a:p>
            <a:pPr algn="l">
              <a:defRPr/>
            </a:pPr>
            <a:r>
              <a:rPr lang="fr-CA" sz="3200" b="1" dirty="0">
                <a:solidFill>
                  <a:schemeClr val="bg1"/>
                </a:solidFill>
                <a:latin typeface="Arial Rounded MT Bold" panose="020F0704030504030204" pitchFamily="34" charset="0"/>
              </a:rPr>
              <a:t>Pour jouer à « faire semblant », </a:t>
            </a:r>
            <a:br>
              <a:rPr lang="fr-CA" sz="3200" b="1" dirty="0">
                <a:solidFill>
                  <a:schemeClr val="bg1"/>
                </a:solidFill>
                <a:latin typeface="Arial Rounded MT Bold" panose="020F0704030504030204" pitchFamily="34" charset="0"/>
              </a:rPr>
            </a:br>
            <a:r>
              <a:rPr lang="fr-CA" sz="3200" b="1" dirty="0">
                <a:solidFill>
                  <a:schemeClr val="bg1"/>
                </a:solidFill>
                <a:latin typeface="Arial Rounded MT Bold" panose="020F0704030504030204" pitchFamily="34" charset="0"/>
              </a:rPr>
              <a:t>qu’est-ce que ça prend?</a:t>
            </a:r>
            <a:br>
              <a:rPr lang="fr-CA" sz="3200" b="1" dirty="0">
                <a:solidFill>
                  <a:schemeClr val="bg1"/>
                </a:solidFill>
                <a:latin typeface="Arial Rounded MT Bold" panose="020F0704030504030204" pitchFamily="34" charset="0"/>
              </a:rPr>
            </a:br>
            <a:br>
              <a:rPr lang="fr-CA" sz="3200" b="1" dirty="0">
                <a:solidFill>
                  <a:schemeClr val="bg1"/>
                </a:solidFill>
                <a:latin typeface="Arial Rounded MT Bold" panose="020F0704030504030204" pitchFamily="34" charset="0"/>
              </a:rPr>
            </a:br>
            <a:r>
              <a:rPr lang="fr-CA" sz="3200" b="1" dirty="0">
                <a:solidFill>
                  <a:schemeClr val="bg1"/>
                </a:solidFill>
                <a:latin typeface="Arial Rounded MT Bold" panose="020F0704030504030204" pitchFamily="34" charset="0"/>
              </a:rPr>
              <a:t>La compréhension du développement du cerveau : myélinisation ou l’art de garder l’information</a:t>
            </a:r>
            <a:br>
              <a:rPr lang="fr-CA" sz="3200" b="1" dirty="0">
                <a:solidFill>
                  <a:schemeClr val="bg1"/>
                </a:solidFill>
                <a:latin typeface="Arial Rounded MT Bold" panose="020F0704030504030204" pitchFamily="34" charset="0"/>
              </a:rPr>
            </a:br>
            <a:br>
              <a:rPr lang="fr-CA" sz="3200" b="1" dirty="0">
                <a:solidFill>
                  <a:schemeClr val="bg1"/>
                </a:solidFill>
                <a:latin typeface="Arial Rounded MT Bold" panose="020F0704030504030204" pitchFamily="34" charset="0"/>
              </a:rPr>
            </a:br>
            <a:r>
              <a:rPr lang="fr-CA" sz="2400" b="1" dirty="0">
                <a:solidFill>
                  <a:schemeClr val="bg1"/>
                </a:solidFill>
                <a:latin typeface="Arial Rounded MT Bold" panose="020F0704030504030204" pitchFamily="34" charset="0"/>
              </a:rPr>
              <a:t>Matière blanche</a:t>
            </a:r>
            <a:br>
              <a:rPr lang="fr-CA" sz="2400" b="1" dirty="0">
                <a:solidFill>
                  <a:schemeClr val="bg1"/>
                </a:solidFill>
                <a:latin typeface="Arial Rounded MT Bold" panose="020F0704030504030204" pitchFamily="34" charset="0"/>
              </a:rPr>
            </a:br>
            <a:r>
              <a:rPr lang="fr-CA" sz="2400" b="1" dirty="0">
                <a:solidFill>
                  <a:schemeClr val="bg1"/>
                </a:solidFill>
                <a:latin typeface="Arial Rounded MT Bold" panose="020F0704030504030204" pitchFamily="34" charset="0"/>
              </a:rPr>
              <a:t>Lobes frontaux</a:t>
            </a:r>
            <a:br>
              <a:rPr lang="fr-CA" sz="2400" b="1" dirty="0">
                <a:solidFill>
                  <a:schemeClr val="bg1"/>
                </a:solidFill>
                <a:latin typeface="Arial Rounded MT Bold" panose="020F0704030504030204" pitchFamily="34" charset="0"/>
              </a:rPr>
            </a:br>
            <a:r>
              <a:rPr lang="fr-CA" sz="2400" b="1" dirty="0">
                <a:solidFill>
                  <a:schemeClr val="bg1"/>
                </a:solidFill>
                <a:latin typeface="Arial Rounded MT Bold" panose="020F0704030504030204" pitchFamily="34" charset="0"/>
              </a:rPr>
              <a:t>Système limbique</a:t>
            </a:r>
            <a:endParaRPr lang="fr-CA" sz="3200" dirty="0">
              <a:solidFill>
                <a:schemeClr val="bg1"/>
              </a:solidFill>
              <a:latin typeface="Arial Rounded MT Bold" panose="020F0704030504030204" pitchFamily="34" charset="0"/>
            </a:endParaRPr>
          </a:p>
        </p:txBody>
      </p:sp>
      <p:pic>
        <p:nvPicPr>
          <p:cNvPr id="3" name="Image 3" descr="Résultats de recherche d'images pour « myéline enfant 2 ans »">
            <a:extLst>
              <a:ext uri="{FF2B5EF4-FFF2-40B4-BE49-F238E27FC236}">
                <a16:creationId xmlns:a16="http://schemas.microsoft.com/office/drawing/2014/main" id="{C8D1E21C-F00E-4235-9169-E4198E9D2748}"/>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2267744" y="1436242"/>
            <a:ext cx="6662667" cy="525030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ttp://www.innovationmanageriale.com/wp-content/uploads/2014/04/CERVEAU-TRIUNIQUE.png">
            <a:extLst>
              <a:ext uri="{FF2B5EF4-FFF2-40B4-BE49-F238E27FC236}">
                <a16:creationId xmlns:a16="http://schemas.microsoft.com/office/drawing/2014/main" id="{1315615C-8171-4164-ACA5-DA8204840C1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42303" y="692696"/>
            <a:ext cx="5818129" cy="582569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Flèche : droite 5">
            <a:extLst>
              <a:ext uri="{FF2B5EF4-FFF2-40B4-BE49-F238E27FC236}">
                <a16:creationId xmlns:a16="http://schemas.microsoft.com/office/drawing/2014/main" id="{2AAA3511-0E89-4EF9-A643-6FC01FF698A3}"/>
              </a:ext>
            </a:extLst>
          </p:cNvPr>
          <p:cNvSpPr/>
          <p:nvPr/>
        </p:nvSpPr>
        <p:spPr>
          <a:xfrm rot="11259655">
            <a:off x="7904032" y="3140969"/>
            <a:ext cx="730424" cy="5760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llipse 6">
            <a:extLst>
              <a:ext uri="{FF2B5EF4-FFF2-40B4-BE49-F238E27FC236}">
                <a16:creationId xmlns:a16="http://schemas.microsoft.com/office/drawing/2014/main" id="{87FBD2A9-39A2-4D7F-8976-BFCA9827BD4A}"/>
              </a:ext>
            </a:extLst>
          </p:cNvPr>
          <p:cNvSpPr/>
          <p:nvPr/>
        </p:nvSpPr>
        <p:spPr>
          <a:xfrm>
            <a:off x="4448965" y="2294114"/>
            <a:ext cx="3048111" cy="2928862"/>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ppt_w</p:attrName>
                                        </p:attrNameLst>
                                      </p:cBhvr>
                                      <p:tavLst>
                                        <p:tav tm="0" fmla="#ppt_w*sin(2.5*pi*$)">
                                          <p:val>
                                            <p:fltVal val="0"/>
                                          </p:val>
                                        </p:tav>
                                        <p:tav tm="100000">
                                          <p:val>
                                            <p:fltVal val="1"/>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855D6C-BC64-4D7A-95C5-9E5A2B8C2961}"/>
              </a:ext>
            </a:extLst>
          </p:cNvPr>
          <p:cNvSpPr/>
          <p:nvPr/>
        </p:nvSpPr>
        <p:spPr>
          <a:xfrm>
            <a:off x="1412776" y="260648"/>
            <a:ext cx="7191672" cy="4647426"/>
          </a:xfrm>
          <a:prstGeom prst="rect">
            <a:avLst/>
          </a:prstGeom>
        </p:spPr>
        <p:txBody>
          <a:bodyPr wrap="square">
            <a:spAutoFit/>
          </a:bodyPr>
          <a:lstStyle/>
          <a:p>
            <a:pPr algn="ctr">
              <a:defRPr/>
            </a:pPr>
            <a:r>
              <a:rPr lang="fr-CA" sz="3600" b="1" dirty="0">
                <a:solidFill>
                  <a:schemeClr val="bg1"/>
                </a:solidFill>
                <a:latin typeface="Arial Rounded MT Bold" panose="020F0704030504030204" pitchFamily="34" charset="0"/>
              </a:rPr>
              <a:t>Comprendre l’approche en cas de tempête émotionnelle</a:t>
            </a:r>
          </a:p>
          <a:p>
            <a:pPr>
              <a:defRPr/>
            </a:pPr>
            <a:endParaRPr lang="fr-CA" sz="4400" b="1" dirty="0">
              <a:solidFill>
                <a:schemeClr val="bg1"/>
              </a:solidFill>
              <a:latin typeface="Arial Rounded MT Bold" panose="020F0704030504030204" pitchFamily="34" charset="0"/>
            </a:endParaRPr>
          </a:p>
          <a:p>
            <a:pPr>
              <a:defRPr/>
            </a:pPr>
            <a:r>
              <a:rPr lang="fr-CA" sz="3600" b="1" dirty="0">
                <a:solidFill>
                  <a:schemeClr val="bg1"/>
                </a:solidFill>
                <a:latin typeface="Arial Rounded MT Bold" panose="020F0704030504030204" pitchFamily="34" charset="0"/>
              </a:rPr>
              <a:t>Le cerveau d’en bas</a:t>
            </a:r>
            <a:r>
              <a:rPr lang="fr-CA" sz="3600" dirty="0">
                <a:solidFill>
                  <a:schemeClr val="bg1"/>
                </a:solidFill>
                <a:latin typeface="Arial Rounded MT Bold" panose="020F0704030504030204" pitchFamily="34" charset="0"/>
              </a:rPr>
              <a:t>:</a:t>
            </a:r>
          </a:p>
          <a:p>
            <a:pPr>
              <a:defRPr/>
            </a:pPr>
            <a:r>
              <a:rPr lang="fr-CA" sz="3600" dirty="0">
                <a:solidFill>
                  <a:schemeClr val="bg1"/>
                </a:solidFill>
                <a:latin typeface="Arial Rounded MT Bold" panose="020F0704030504030204" pitchFamily="34" charset="0"/>
              </a:rPr>
              <a:t> </a:t>
            </a:r>
            <a:r>
              <a:rPr lang="fr-CA" sz="2800" b="1" dirty="0">
                <a:solidFill>
                  <a:schemeClr val="bg1"/>
                </a:solidFill>
                <a:latin typeface="Arial Rounded MT Bold" panose="020F0704030504030204" pitchFamily="34" charset="0"/>
              </a:rPr>
              <a:t>le vif</a:t>
            </a:r>
            <a:endParaRPr lang="fr-CA" sz="3600" b="1" dirty="0">
              <a:solidFill>
                <a:schemeClr val="bg1"/>
              </a:solidFill>
              <a:latin typeface="Arial Rounded MT Bold" panose="020F0704030504030204" pitchFamily="34" charset="0"/>
            </a:endParaRPr>
          </a:p>
          <a:p>
            <a:pPr>
              <a:defRPr/>
            </a:pPr>
            <a:endParaRPr lang="fr-CA" sz="3600" dirty="0">
              <a:solidFill>
                <a:schemeClr val="bg1"/>
              </a:solidFill>
              <a:latin typeface="Arial Rounded MT Bold" panose="020F0704030504030204" pitchFamily="34" charset="0"/>
            </a:endParaRPr>
          </a:p>
          <a:p>
            <a:pPr>
              <a:defRPr/>
            </a:pPr>
            <a:r>
              <a:rPr lang="fr-CA" sz="3600" b="1" dirty="0">
                <a:solidFill>
                  <a:schemeClr val="bg1"/>
                </a:solidFill>
                <a:latin typeface="Arial Rounded MT Bold" panose="020F0704030504030204" pitchFamily="34" charset="0"/>
              </a:rPr>
              <a:t>Le cerveau d’en haut</a:t>
            </a:r>
            <a:r>
              <a:rPr lang="fr-CA" sz="3600" dirty="0">
                <a:solidFill>
                  <a:schemeClr val="bg1"/>
                </a:solidFill>
                <a:latin typeface="Arial Rounded MT Bold" panose="020F0704030504030204" pitchFamily="34" charset="0"/>
              </a:rPr>
              <a:t>:</a:t>
            </a:r>
          </a:p>
          <a:p>
            <a:pPr>
              <a:defRPr/>
            </a:pPr>
            <a:r>
              <a:rPr lang="fr-CA" sz="3600" dirty="0">
                <a:solidFill>
                  <a:schemeClr val="bg1"/>
                </a:solidFill>
                <a:latin typeface="Arial Rounded MT Bold" panose="020F0704030504030204" pitchFamily="34" charset="0"/>
              </a:rPr>
              <a:t> </a:t>
            </a:r>
            <a:r>
              <a:rPr lang="fr-CA" sz="2800" b="1" dirty="0">
                <a:solidFill>
                  <a:schemeClr val="bg1"/>
                </a:solidFill>
                <a:latin typeface="Arial Rounded MT Bold" panose="020F0704030504030204" pitchFamily="34" charset="0"/>
              </a:rPr>
              <a:t>le réfléchi</a:t>
            </a:r>
            <a:endParaRPr lang="fr-CA" sz="4400" dirty="0">
              <a:solidFill>
                <a:schemeClr val="bg1"/>
              </a:solidFill>
              <a:latin typeface="Arial Rounded MT Bold" panose="020F0704030504030204" pitchFamily="34" charset="0"/>
            </a:endParaRPr>
          </a:p>
        </p:txBody>
      </p:sp>
      <p:pic>
        <p:nvPicPr>
          <p:cNvPr id="3" name="Objet 1">
            <a:extLst>
              <a:ext uri="{FF2B5EF4-FFF2-40B4-BE49-F238E27FC236}">
                <a16:creationId xmlns:a16="http://schemas.microsoft.com/office/drawing/2014/main" id="{51DE7EFF-D05D-46D5-A0CF-FCE262390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4" r="9862" b="12415"/>
          <a:stretch>
            <a:fillRect/>
          </a:stretch>
        </p:blipFill>
        <p:spPr bwMode="auto">
          <a:xfrm>
            <a:off x="5987227" y="3789040"/>
            <a:ext cx="2882135" cy="26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extLst>
              <a:ext uri="{FF2B5EF4-FFF2-40B4-BE49-F238E27FC236}">
                <a16:creationId xmlns:a16="http://schemas.microsoft.com/office/drawing/2014/main" id="{32322D33-084D-4DE2-99B3-695732774B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2863" y="411709"/>
            <a:ext cx="6745634" cy="6265781"/>
          </a:xfrm>
          <a:prstGeom prst="rect">
            <a:avLst/>
          </a:prstGeom>
        </p:spPr>
      </p:pic>
      <p:sp>
        <p:nvSpPr>
          <p:cNvPr id="5" name="Flèche : droite 4">
            <a:extLst>
              <a:ext uri="{FF2B5EF4-FFF2-40B4-BE49-F238E27FC236}">
                <a16:creationId xmlns:a16="http://schemas.microsoft.com/office/drawing/2014/main" id="{9C938990-4FB1-4F46-96A6-99F716F0056E}"/>
              </a:ext>
            </a:extLst>
          </p:cNvPr>
          <p:cNvSpPr/>
          <p:nvPr/>
        </p:nvSpPr>
        <p:spPr>
          <a:xfrm rot="19423593">
            <a:off x="2474032" y="4980449"/>
            <a:ext cx="1687357" cy="162466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Flèche : droite 5">
            <a:extLst>
              <a:ext uri="{FF2B5EF4-FFF2-40B4-BE49-F238E27FC236}">
                <a16:creationId xmlns:a16="http://schemas.microsoft.com/office/drawing/2014/main" id="{E08D2BBB-5A43-4811-923B-F494207661D3}"/>
              </a:ext>
            </a:extLst>
          </p:cNvPr>
          <p:cNvSpPr/>
          <p:nvPr/>
        </p:nvSpPr>
        <p:spPr>
          <a:xfrm rot="2122775">
            <a:off x="2726295" y="822607"/>
            <a:ext cx="1687357" cy="162466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0F5BE93-F58E-41A0-BA28-E093539E9C3C}"/>
              </a:ext>
            </a:extLst>
          </p:cNvPr>
          <p:cNvPicPr>
            <a:picLocks noChangeAspect="1"/>
          </p:cNvPicPr>
          <p:nvPr/>
        </p:nvPicPr>
        <p:blipFill>
          <a:blip r:embed="rId3"/>
          <a:stretch>
            <a:fillRect/>
          </a:stretch>
        </p:blipFill>
        <p:spPr>
          <a:xfrm>
            <a:off x="1422" y="0"/>
            <a:ext cx="9142577" cy="6856933"/>
          </a:xfrm>
          <a:prstGeom prst="rect">
            <a:avLst/>
          </a:prstGeom>
        </p:spPr>
      </p:pic>
      <p:sp>
        <p:nvSpPr>
          <p:cNvPr id="3" name="Rectangle 2">
            <a:extLst>
              <a:ext uri="{FF2B5EF4-FFF2-40B4-BE49-F238E27FC236}">
                <a16:creationId xmlns:a16="http://schemas.microsoft.com/office/drawing/2014/main" id="{54A425A5-93F6-4E0E-A896-FFD6FCAF856F}"/>
              </a:ext>
            </a:extLst>
          </p:cNvPr>
          <p:cNvSpPr/>
          <p:nvPr/>
        </p:nvSpPr>
        <p:spPr>
          <a:xfrm>
            <a:off x="1797762" y="180757"/>
            <a:ext cx="7344816" cy="954107"/>
          </a:xfrm>
          <a:prstGeom prst="rect">
            <a:avLst/>
          </a:prstGeom>
        </p:spPr>
        <p:txBody>
          <a:bodyPr wrap="square">
            <a:spAutoFit/>
          </a:bodyPr>
          <a:lstStyle/>
          <a:p>
            <a:r>
              <a:rPr lang="fr-CA" sz="2800" dirty="0">
                <a:solidFill>
                  <a:schemeClr val="bg1"/>
                </a:solidFill>
                <a:latin typeface="Arial Rounded MT Bold" panose="020F0704030504030204" pitchFamily="34" charset="0"/>
              </a:rPr>
              <a:t>Aider l’enfant à reconnecter les deux cerveaux….l’observation et le reflet</a:t>
            </a:r>
          </a:p>
        </p:txBody>
      </p:sp>
      <p:pic>
        <p:nvPicPr>
          <p:cNvPr id="4" name="Image 3">
            <a:extLst>
              <a:ext uri="{FF2B5EF4-FFF2-40B4-BE49-F238E27FC236}">
                <a16:creationId xmlns:a16="http://schemas.microsoft.com/office/drawing/2014/main" id="{339E128F-DA46-4977-BBD7-C2F9146729BF}"/>
              </a:ext>
            </a:extLst>
          </p:cNvPr>
          <p:cNvPicPr>
            <a:picLocks noChangeAspect="1"/>
          </p:cNvPicPr>
          <p:nvPr/>
        </p:nvPicPr>
        <p:blipFill>
          <a:blip r:embed="rId4"/>
          <a:stretch>
            <a:fillRect/>
          </a:stretch>
        </p:blipFill>
        <p:spPr>
          <a:xfrm>
            <a:off x="592994" y="1340768"/>
            <a:ext cx="4229583" cy="2952328"/>
          </a:xfrm>
          <a:prstGeom prst="rect">
            <a:avLst/>
          </a:prstGeom>
        </p:spPr>
      </p:pic>
      <p:pic>
        <p:nvPicPr>
          <p:cNvPr id="5" name="Image 4">
            <a:extLst>
              <a:ext uri="{FF2B5EF4-FFF2-40B4-BE49-F238E27FC236}">
                <a16:creationId xmlns:a16="http://schemas.microsoft.com/office/drawing/2014/main" id="{9B8401E4-8594-45CF-9133-73A0BA1B3E90}"/>
              </a:ext>
            </a:extLst>
          </p:cNvPr>
          <p:cNvPicPr>
            <a:picLocks noChangeAspect="1"/>
          </p:cNvPicPr>
          <p:nvPr/>
        </p:nvPicPr>
        <p:blipFill>
          <a:blip r:embed="rId5"/>
          <a:stretch>
            <a:fillRect/>
          </a:stretch>
        </p:blipFill>
        <p:spPr>
          <a:xfrm>
            <a:off x="5043547" y="1233661"/>
            <a:ext cx="3507459" cy="3166541"/>
          </a:xfrm>
          <a:prstGeom prst="rect">
            <a:avLst/>
          </a:prstGeom>
        </p:spPr>
      </p:pic>
      <p:pic>
        <p:nvPicPr>
          <p:cNvPr id="6" name="Image 5">
            <a:extLst>
              <a:ext uri="{FF2B5EF4-FFF2-40B4-BE49-F238E27FC236}">
                <a16:creationId xmlns:a16="http://schemas.microsoft.com/office/drawing/2014/main" id="{D1390802-F0F4-4CE1-AADF-95BFF89C53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9592" y="3428466"/>
            <a:ext cx="3749591" cy="3268963"/>
          </a:xfrm>
          <a:prstGeom prst="rect">
            <a:avLst/>
          </a:prstGeom>
        </p:spPr>
      </p:pic>
      <p:pic>
        <p:nvPicPr>
          <p:cNvPr id="7" name="Image 6">
            <a:extLst>
              <a:ext uri="{FF2B5EF4-FFF2-40B4-BE49-F238E27FC236}">
                <a16:creationId xmlns:a16="http://schemas.microsoft.com/office/drawing/2014/main" id="{071ABCC2-89CD-4589-91C3-A12C9B70DD02}"/>
              </a:ext>
            </a:extLst>
          </p:cNvPr>
          <p:cNvPicPr>
            <a:picLocks noChangeAspect="1"/>
          </p:cNvPicPr>
          <p:nvPr/>
        </p:nvPicPr>
        <p:blipFill>
          <a:blip r:embed="rId7"/>
          <a:stretch>
            <a:fillRect/>
          </a:stretch>
        </p:blipFill>
        <p:spPr>
          <a:xfrm>
            <a:off x="5098480" y="3223835"/>
            <a:ext cx="3505968" cy="3582282"/>
          </a:xfrm>
          <a:prstGeom prst="rect">
            <a:avLst/>
          </a:prstGeom>
        </p:spPr>
      </p:pic>
      <p:pic>
        <p:nvPicPr>
          <p:cNvPr id="8" name="Image 7">
            <a:extLst>
              <a:ext uri="{FF2B5EF4-FFF2-40B4-BE49-F238E27FC236}">
                <a16:creationId xmlns:a16="http://schemas.microsoft.com/office/drawing/2014/main" id="{DE245ED4-F79F-4F8C-AFCD-87429D3493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994" y="1410490"/>
            <a:ext cx="4229583" cy="2952328"/>
          </a:xfrm>
          <a:prstGeom prst="rect">
            <a:avLst/>
          </a:prstGeom>
        </p:spPr>
      </p:pic>
      <p:pic>
        <p:nvPicPr>
          <p:cNvPr id="9" name="Image 8">
            <a:extLst>
              <a:ext uri="{FF2B5EF4-FFF2-40B4-BE49-F238E27FC236}">
                <a16:creationId xmlns:a16="http://schemas.microsoft.com/office/drawing/2014/main" id="{947E9083-38B2-42D9-A5BF-DC2FAA3E73AE}"/>
              </a:ext>
            </a:extLst>
          </p:cNvPr>
          <p:cNvPicPr>
            <a:picLocks noChangeAspect="1"/>
          </p:cNvPicPr>
          <p:nvPr/>
        </p:nvPicPr>
        <p:blipFill>
          <a:blip r:embed="rId5"/>
          <a:stretch>
            <a:fillRect/>
          </a:stretch>
        </p:blipFill>
        <p:spPr>
          <a:xfrm>
            <a:off x="5043547" y="1303383"/>
            <a:ext cx="3507459" cy="3166541"/>
          </a:xfrm>
          <a:prstGeom prst="rect">
            <a:avLst/>
          </a:prstGeom>
        </p:spPr>
      </p:pic>
    </p:spTree>
    <p:extLst>
      <p:ext uri="{BB962C8B-B14F-4D97-AF65-F5344CB8AC3E}">
        <p14:creationId xmlns:p14="http://schemas.microsoft.com/office/powerpoint/2010/main" val="301009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CAE6358-4DD3-42BC-AF1F-16038BF0DD3A}"/>
              </a:ext>
            </a:extLst>
          </p:cNvPr>
          <p:cNvPicPr>
            <a:picLocks noChangeAspect="1"/>
          </p:cNvPicPr>
          <p:nvPr/>
        </p:nvPicPr>
        <p:blipFill>
          <a:blip r:embed="rId3"/>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B117D46A-FD52-4BAB-AAAC-26A0896785B2}"/>
              </a:ext>
            </a:extLst>
          </p:cNvPr>
          <p:cNvSpPr/>
          <p:nvPr/>
        </p:nvSpPr>
        <p:spPr>
          <a:xfrm>
            <a:off x="1797762" y="180757"/>
            <a:ext cx="7344816" cy="954107"/>
          </a:xfrm>
          <a:prstGeom prst="rect">
            <a:avLst/>
          </a:prstGeom>
        </p:spPr>
        <p:txBody>
          <a:bodyPr wrap="square">
            <a:spAutoFit/>
          </a:bodyPr>
          <a:lstStyle/>
          <a:p>
            <a:r>
              <a:rPr lang="fr-CA" sz="2800" dirty="0">
                <a:solidFill>
                  <a:schemeClr val="bg1"/>
                </a:solidFill>
                <a:latin typeface="Arial Rounded MT Bold" panose="020F0704030504030204" pitchFamily="34" charset="0"/>
              </a:rPr>
              <a:t>Aider l’enfant à reconnecter les deux cerveaux….l’observation et le reflet</a:t>
            </a:r>
          </a:p>
        </p:txBody>
      </p:sp>
      <p:pic>
        <p:nvPicPr>
          <p:cNvPr id="5" name="Image 4" descr="Résultats de recherche d'images pour « surprise »">
            <a:extLst>
              <a:ext uri="{FF2B5EF4-FFF2-40B4-BE49-F238E27FC236}">
                <a16:creationId xmlns:a16="http://schemas.microsoft.com/office/drawing/2014/main" id="{62AFFF29-919C-43C5-A616-7010807BB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1567" y="2339814"/>
            <a:ext cx="895454" cy="9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Résultats de recherche d'images pour « modification »">
            <a:extLst>
              <a:ext uri="{FF2B5EF4-FFF2-40B4-BE49-F238E27FC236}">
                <a16:creationId xmlns:a16="http://schemas.microsoft.com/office/drawing/2014/main" id="{E295FA69-F08E-45CE-88EB-E6C7BC0357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597" b="16251"/>
          <a:stretch>
            <a:fillRect/>
          </a:stretch>
        </p:blipFill>
        <p:spPr bwMode="auto">
          <a:xfrm>
            <a:off x="4593972" y="2063710"/>
            <a:ext cx="1066644" cy="129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Résultats de recherche d'images pour « modification »">
            <a:extLst>
              <a:ext uri="{FF2B5EF4-FFF2-40B4-BE49-F238E27FC236}">
                <a16:creationId xmlns:a16="http://schemas.microsoft.com/office/drawing/2014/main" id="{CEF1A81D-533F-4642-B74F-AE9C2C2855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1284" b="47391"/>
          <a:stretch>
            <a:fillRect/>
          </a:stretch>
        </p:blipFill>
        <p:spPr bwMode="auto">
          <a:xfrm>
            <a:off x="1091835" y="2083544"/>
            <a:ext cx="753071" cy="129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AutoShape 2">
            <a:extLst>
              <a:ext uri="{FF2B5EF4-FFF2-40B4-BE49-F238E27FC236}">
                <a16:creationId xmlns:a16="http://schemas.microsoft.com/office/drawing/2014/main" id="{1DBF3C44-C439-4A37-BD04-91766C01AD21}"/>
              </a:ext>
            </a:extLst>
          </p:cNvPr>
          <p:cNvCxnSpPr>
            <a:cxnSpLocks noChangeShapeType="1"/>
          </p:cNvCxnSpPr>
          <p:nvPr/>
        </p:nvCxnSpPr>
        <p:spPr bwMode="auto">
          <a:xfrm flipV="1">
            <a:off x="2065051" y="2729238"/>
            <a:ext cx="358017" cy="64568"/>
          </a:xfrm>
          <a:prstGeom prst="straightConnector1">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9" name="AutoShape 3">
            <a:extLst>
              <a:ext uri="{FF2B5EF4-FFF2-40B4-BE49-F238E27FC236}">
                <a16:creationId xmlns:a16="http://schemas.microsoft.com/office/drawing/2014/main" id="{C1B0F279-C670-4977-89F7-C6BC25A60F5B}"/>
              </a:ext>
            </a:extLst>
          </p:cNvPr>
          <p:cNvCxnSpPr>
            <a:cxnSpLocks noChangeShapeType="1"/>
          </p:cNvCxnSpPr>
          <p:nvPr/>
        </p:nvCxnSpPr>
        <p:spPr bwMode="auto">
          <a:xfrm flipV="1">
            <a:off x="3715593" y="2572724"/>
            <a:ext cx="479825" cy="199986"/>
          </a:xfrm>
          <a:prstGeom prst="bentConnector3">
            <a:avLst>
              <a:gd name="adj1" fmla="val 50000"/>
            </a:avLst>
          </a:prstGeom>
          <a:noFill/>
          <a:ln w="28575">
            <a:solidFill>
              <a:schemeClr val="bg1"/>
            </a:solidFill>
            <a:miter lim="800000"/>
            <a:headEnd/>
            <a:tailEnd type="triangle" w="med" len="med"/>
          </a:ln>
          <a:extLst>
            <a:ext uri="{909E8E84-426E-40DD-AFC4-6F175D3DCCD1}">
              <a14:hiddenFill xmlns:a14="http://schemas.microsoft.com/office/drawing/2010/main">
                <a:noFill/>
              </a14:hiddenFill>
            </a:ext>
          </a:extLst>
        </p:spPr>
      </p:cxnSp>
      <p:sp>
        <p:nvSpPr>
          <p:cNvPr id="10" name="AutoShape 4">
            <a:extLst>
              <a:ext uri="{FF2B5EF4-FFF2-40B4-BE49-F238E27FC236}">
                <a16:creationId xmlns:a16="http://schemas.microsoft.com/office/drawing/2014/main" id="{39E9AC5A-A561-4CFA-8FED-AF6CA3FB3165}"/>
              </a:ext>
            </a:extLst>
          </p:cNvPr>
          <p:cNvSpPr>
            <a:spLocks noChangeArrowheads="1"/>
          </p:cNvSpPr>
          <p:nvPr/>
        </p:nvSpPr>
        <p:spPr bwMode="auto">
          <a:xfrm>
            <a:off x="5963945" y="2527718"/>
            <a:ext cx="565517" cy="246254"/>
          </a:xfrm>
          <a:prstGeom prst="rightArrow">
            <a:avLst>
              <a:gd name="adj1" fmla="val 50000"/>
              <a:gd name="adj2" fmla="val 45366"/>
            </a:avLst>
          </a:prstGeom>
          <a:solidFill>
            <a:srgbClr val="000000"/>
          </a:solidFill>
          <a:ln w="38100">
            <a:solidFill>
              <a:srgbClr val="F2F2F2"/>
            </a:solidFill>
            <a:miter lim="800000"/>
            <a:headEnd/>
            <a:tailEnd/>
          </a:ln>
          <a:effectLst>
            <a:outerShdw dist="28398" dir="3806097" algn="ctr" rotWithShape="0">
              <a:srgbClr val="7F7F7F">
                <a:alpha val="50000"/>
              </a:srgbClr>
            </a:outerShdw>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fr-CA" altLang="fr-FR" sz="1800"/>
          </a:p>
        </p:txBody>
      </p:sp>
      <p:pic>
        <p:nvPicPr>
          <p:cNvPr id="11" name="Image 10" descr="Résultats de recherche d'images pour « action bonhomme »">
            <a:extLst>
              <a:ext uri="{FF2B5EF4-FFF2-40B4-BE49-F238E27FC236}">
                <a16:creationId xmlns:a16="http://schemas.microsoft.com/office/drawing/2014/main" id="{312D44D0-E488-4D36-AE36-DF4907145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9363" y="1946311"/>
            <a:ext cx="2296248" cy="1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015ABCB-E9AB-4EE2-87DD-6D372222B6F7}"/>
              </a:ext>
            </a:extLst>
          </p:cNvPr>
          <p:cNvSpPr/>
          <p:nvPr/>
        </p:nvSpPr>
        <p:spPr>
          <a:xfrm>
            <a:off x="1220615" y="4368347"/>
            <a:ext cx="7527849" cy="1384995"/>
          </a:xfrm>
          <a:prstGeom prst="rect">
            <a:avLst/>
          </a:prstGeom>
        </p:spPr>
        <p:txBody>
          <a:bodyPr wrap="square">
            <a:spAutoFit/>
          </a:bodyPr>
          <a:lstStyle/>
          <a:p>
            <a:r>
              <a:rPr lang="fr-CA" altLang="fr-FR" sz="2800" dirty="0">
                <a:solidFill>
                  <a:schemeClr val="bg1"/>
                </a:solidFill>
                <a:latin typeface="Arial Rounded MT Bold" panose="020F0704030504030204" pitchFamily="34" charset="0"/>
              </a:rPr>
              <a:t>ÉMOTION en latin se dit « </a:t>
            </a:r>
            <a:r>
              <a:rPr lang="fr-CA" altLang="fr-FR" sz="2800" dirty="0" err="1">
                <a:solidFill>
                  <a:schemeClr val="bg1"/>
                </a:solidFill>
                <a:latin typeface="Arial Rounded MT Bold" panose="020F0704030504030204" pitchFamily="34" charset="0"/>
              </a:rPr>
              <a:t>émovéré</a:t>
            </a:r>
            <a:r>
              <a:rPr lang="fr-CA" altLang="fr-FR" sz="2800" dirty="0">
                <a:solidFill>
                  <a:schemeClr val="bg1"/>
                </a:solidFill>
                <a:latin typeface="Arial Rounded MT Bold" panose="020F0704030504030204" pitchFamily="34" charset="0"/>
              </a:rPr>
              <a:t> » qui veut dire se mouvoir. </a:t>
            </a:r>
          </a:p>
          <a:p>
            <a:r>
              <a:rPr lang="fr-CA" altLang="fr-FR" sz="2800" b="1" dirty="0">
                <a:solidFill>
                  <a:schemeClr val="bg1"/>
                </a:solidFill>
                <a:latin typeface="Arial Rounded MT Bold" panose="020F0704030504030204" pitchFamily="34" charset="0"/>
              </a:rPr>
              <a:t>Le corps résonne (vecteur)</a:t>
            </a:r>
            <a:endParaRPr lang="fr-CA" altLang="fr-FR" sz="28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6013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0D47FB6-4670-4D23-8E17-EFF52D42B86A}"/>
              </a:ext>
            </a:extLst>
          </p:cNvPr>
          <p:cNvPicPr>
            <a:picLocks noChangeAspect="1"/>
          </p:cNvPicPr>
          <p:nvPr/>
        </p:nvPicPr>
        <p:blipFill>
          <a:blip r:embed="rId3"/>
          <a:stretch>
            <a:fillRect/>
          </a:stretch>
        </p:blipFill>
        <p:spPr>
          <a:xfrm>
            <a:off x="-25192" y="-297"/>
            <a:ext cx="9169192" cy="6876894"/>
          </a:xfrm>
          <a:prstGeom prst="rect">
            <a:avLst/>
          </a:prstGeom>
        </p:spPr>
      </p:pic>
      <p:sp>
        <p:nvSpPr>
          <p:cNvPr id="4" name="ZoneTexte 3">
            <a:extLst>
              <a:ext uri="{FF2B5EF4-FFF2-40B4-BE49-F238E27FC236}">
                <a16:creationId xmlns:a16="http://schemas.microsoft.com/office/drawing/2014/main" id="{776163E2-8C6C-47BA-8175-37D0705BD03B}"/>
              </a:ext>
            </a:extLst>
          </p:cNvPr>
          <p:cNvSpPr txBox="1"/>
          <p:nvPr/>
        </p:nvSpPr>
        <p:spPr>
          <a:xfrm>
            <a:off x="1331640" y="332656"/>
            <a:ext cx="7272808" cy="1323439"/>
          </a:xfrm>
          <a:prstGeom prst="rect">
            <a:avLst/>
          </a:prstGeom>
          <a:noFill/>
        </p:spPr>
        <p:txBody>
          <a:bodyPr wrap="square" rtlCol="0">
            <a:spAutoFit/>
          </a:bodyPr>
          <a:lstStyle/>
          <a:p>
            <a:pPr algn="ctr"/>
            <a:r>
              <a:rPr lang="fr-CA" sz="4000" dirty="0">
                <a:solidFill>
                  <a:schemeClr val="bg1"/>
                </a:solidFill>
                <a:latin typeface="Arial Rounded MT Bold" panose="020F0704030504030204" pitchFamily="34" charset="0"/>
              </a:rPr>
              <a:t>En cas de tempête émotionnelle….que faire?</a:t>
            </a:r>
          </a:p>
        </p:txBody>
      </p:sp>
      <p:sp>
        <p:nvSpPr>
          <p:cNvPr id="5" name="ZoneTexte 4">
            <a:extLst>
              <a:ext uri="{FF2B5EF4-FFF2-40B4-BE49-F238E27FC236}">
                <a16:creationId xmlns:a16="http://schemas.microsoft.com/office/drawing/2014/main" id="{36E08CD0-F8E1-49C3-BD2C-3B1C95D03A89}"/>
              </a:ext>
            </a:extLst>
          </p:cNvPr>
          <p:cNvSpPr txBox="1"/>
          <p:nvPr/>
        </p:nvSpPr>
        <p:spPr>
          <a:xfrm>
            <a:off x="1302329" y="1957149"/>
            <a:ext cx="7272808" cy="4247317"/>
          </a:xfrm>
          <a:prstGeom prst="rect">
            <a:avLst/>
          </a:prstGeom>
          <a:noFill/>
        </p:spPr>
        <p:txBody>
          <a:bodyPr wrap="square" rtlCol="0">
            <a:spAutoFit/>
          </a:bodyPr>
          <a:lstStyle/>
          <a:p>
            <a:pPr marL="342900" indent="-342900">
              <a:buAutoNum type="arabicPeriod"/>
            </a:pPr>
            <a:r>
              <a:rPr lang="fr-CA" sz="2800" dirty="0">
                <a:solidFill>
                  <a:schemeClr val="bg1"/>
                </a:solidFill>
                <a:latin typeface="Arial Rounded MT Bold" panose="020F0704030504030204" pitchFamily="34" charset="0"/>
              </a:rPr>
              <a:t>Écouter et regarder</a:t>
            </a:r>
          </a:p>
          <a:p>
            <a:pPr marL="342900" indent="-342900">
              <a:buAutoNum type="arabicPeriod"/>
            </a:pPr>
            <a:endParaRPr lang="fr-CA" sz="2800" dirty="0">
              <a:solidFill>
                <a:schemeClr val="bg1"/>
              </a:solidFill>
              <a:latin typeface="Arial Rounded MT Bold" panose="020F0704030504030204" pitchFamily="34" charset="0"/>
            </a:endParaRPr>
          </a:p>
          <a:p>
            <a:pPr marL="342900" indent="-342900">
              <a:buAutoNum type="arabicPeriod"/>
            </a:pPr>
            <a:r>
              <a:rPr lang="fr-CA" sz="2800" dirty="0">
                <a:solidFill>
                  <a:schemeClr val="bg1"/>
                </a:solidFill>
                <a:latin typeface="Arial Rounded MT Bold" panose="020F0704030504030204" pitchFamily="34" charset="0"/>
              </a:rPr>
              <a:t>Donner des signes non-verbaux</a:t>
            </a:r>
          </a:p>
          <a:p>
            <a:pPr marL="342900" indent="-342900">
              <a:buAutoNum type="arabicPeriod"/>
            </a:pPr>
            <a:endParaRPr lang="fr-CA" sz="2800" dirty="0">
              <a:solidFill>
                <a:schemeClr val="bg1"/>
              </a:solidFill>
              <a:latin typeface="Arial Rounded MT Bold" panose="020F0704030504030204" pitchFamily="34" charset="0"/>
            </a:endParaRPr>
          </a:p>
          <a:p>
            <a:pPr marL="342900" indent="-342900">
              <a:buAutoNum type="arabicPeriod"/>
            </a:pPr>
            <a:r>
              <a:rPr lang="fr-CA" sz="2800" dirty="0">
                <a:solidFill>
                  <a:schemeClr val="bg1"/>
                </a:solidFill>
                <a:latin typeface="Arial Rounded MT Bold" panose="020F0704030504030204" pitchFamily="34" charset="0"/>
              </a:rPr>
              <a:t>Réconforter</a:t>
            </a:r>
          </a:p>
          <a:p>
            <a:pPr marL="342900" indent="-342900">
              <a:buAutoNum type="arabicPeriod"/>
            </a:pPr>
            <a:endParaRPr lang="fr-CA" sz="2800" dirty="0">
              <a:solidFill>
                <a:schemeClr val="bg1"/>
              </a:solidFill>
              <a:latin typeface="Arial Rounded MT Bold" panose="020F0704030504030204" pitchFamily="34" charset="0"/>
            </a:endParaRPr>
          </a:p>
          <a:p>
            <a:pPr marL="342900" indent="-342900">
              <a:buAutoNum type="arabicPeriod"/>
            </a:pPr>
            <a:r>
              <a:rPr lang="fr-CA" sz="2800" dirty="0">
                <a:solidFill>
                  <a:schemeClr val="bg1"/>
                </a:solidFill>
                <a:latin typeface="Arial Rounded MT Bold" panose="020F0704030504030204" pitchFamily="34" charset="0"/>
              </a:rPr>
              <a:t>Et quand les cerveaux sont reconnectés….</a:t>
            </a:r>
          </a:p>
          <a:p>
            <a:pPr marL="342900" indent="-342900">
              <a:buAutoNum type="arabicPeriod"/>
            </a:pPr>
            <a:endParaRPr lang="fr-CA" sz="2800" dirty="0">
              <a:solidFill>
                <a:schemeClr val="bg1"/>
              </a:solidFill>
              <a:latin typeface="Arial Rounded MT Bold" panose="020F0704030504030204" pitchFamily="34" charset="0"/>
            </a:endParaRPr>
          </a:p>
          <a:p>
            <a:pPr marL="342900" indent="-342900">
              <a:buAutoNum type="arabicPeriod"/>
            </a:pPr>
            <a:endParaRPr lang="fr-CA" dirty="0"/>
          </a:p>
        </p:txBody>
      </p:sp>
    </p:spTree>
    <p:extLst>
      <p:ext uri="{BB962C8B-B14F-4D97-AF65-F5344CB8AC3E}">
        <p14:creationId xmlns:p14="http://schemas.microsoft.com/office/powerpoint/2010/main" val="35632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039AE1-09D8-48CB-9E9F-DF8F81BB6EAF}"/>
              </a:ext>
            </a:extLst>
          </p:cNvPr>
          <p:cNvPicPr>
            <a:picLocks noChangeAspect="1"/>
          </p:cNvPicPr>
          <p:nvPr/>
        </p:nvPicPr>
        <p:blipFill>
          <a:blip r:embed="rId3"/>
          <a:stretch>
            <a:fillRect/>
          </a:stretch>
        </p:blipFill>
        <p:spPr>
          <a:xfrm>
            <a:off x="0" y="-297"/>
            <a:ext cx="9144396" cy="6858297"/>
          </a:xfrm>
          <a:prstGeom prst="rect">
            <a:avLst/>
          </a:prstGeom>
        </p:spPr>
      </p:pic>
      <p:sp>
        <p:nvSpPr>
          <p:cNvPr id="4" name="Rectangle 3">
            <a:extLst>
              <a:ext uri="{FF2B5EF4-FFF2-40B4-BE49-F238E27FC236}">
                <a16:creationId xmlns:a16="http://schemas.microsoft.com/office/drawing/2014/main" id="{8096D4F7-E645-4C6A-B353-3652E503B740}"/>
              </a:ext>
            </a:extLst>
          </p:cNvPr>
          <p:cNvSpPr/>
          <p:nvPr/>
        </p:nvSpPr>
        <p:spPr>
          <a:xfrm>
            <a:off x="2123728" y="332656"/>
            <a:ext cx="6840760" cy="1323439"/>
          </a:xfrm>
          <a:prstGeom prst="rect">
            <a:avLst/>
          </a:prstGeom>
        </p:spPr>
        <p:txBody>
          <a:bodyPr wrap="square">
            <a:spAutoFit/>
          </a:bodyPr>
          <a:lstStyle/>
          <a:p>
            <a:r>
              <a:rPr lang="fr-CA" altLang="fr-FR" sz="4000" b="1" dirty="0">
                <a:solidFill>
                  <a:schemeClr val="bg1"/>
                </a:solidFill>
                <a:latin typeface="Arial Rounded MT Bold" panose="020F0704030504030204" pitchFamily="34" charset="0"/>
              </a:rPr>
              <a:t>En conclusion: le transfert des habiletés</a:t>
            </a:r>
            <a:endParaRPr lang="fr-CA" sz="4000" dirty="0">
              <a:solidFill>
                <a:schemeClr val="bg1"/>
              </a:solidFill>
              <a:latin typeface="Arial Rounded MT Bold" panose="020F0704030504030204" pitchFamily="34" charset="0"/>
            </a:endParaRPr>
          </a:p>
        </p:txBody>
      </p:sp>
      <p:pic>
        <p:nvPicPr>
          <p:cNvPr id="5" name="Picture 2" descr="Image associée">
            <a:extLst>
              <a:ext uri="{FF2B5EF4-FFF2-40B4-BE49-F238E27FC236}">
                <a16:creationId xmlns:a16="http://schemas.microsoft.com/office/drawing/2014/main" id="{05016045-CF3E-412C-9C19-0CF17D957B8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346572" y="2000557"/>
            <a:ext cx="3613150" cy="2897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ultats de recherche d'images pour « prise crayon »">
            <a:extLst>
              <a:ext uri="{FF2B5EF4-FFF2-40B4-BE49-F238E27FC236}">
                <a16:creationId xmlns:a16="http://schemas.microsoft.com/office/drawing/2014/main" id="{8D85A698-DFCC-4570-A2DB-EB26AFC5F8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0072" y="2000557"/>
            <a:ext cx="356711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34F62A2E-0C45-430D-A522-3E1C6ECE819F}"/>
              </a:ext>
            </a:extLst>
          </p:cNvPr>
          <p:cNvSpPr txBox="1"/>
          <p:nvPr/>
        </p:nvSpPr>
        <p:spPr>
          <a:xfrm>
            <a:off x="6876255" y="5373216"/>
            <a:ext cx="1910929" cy="830997"/>
          </a:xfrm>
          <a:prstGeom prst="rect">
            <a:avLst/>
          </a:prstGeom>
          <a:noFill/>
        </p:spPr>
        <p:txBody>
          <a:bodyPr wrap="square" rtlCol="0">
            <a:spAutoFit/>
          </a:bodyPr>
          <a:lstStyle/>
          <a:p>
            <a:pPr algn="r"/>
            <a:r>
              <a:rPr lang="fr-CA" sz="4800" dirty="0">
                <a:solidFill>
                  <a:schemeClr val="bg1"/>
                </a:solidFill>
                <a:latin typeface="Arial Rounded MT Bold" panose="020F0704030504030204" pitchFamily="34" charset="0"/>
              </a:rPr>
              <a:t>…</a:t>
            </a:r>
          </a:p>
        </p:txBody>
      </p:sp>
    </p:spTree>
    <p:extLst>
      <p:ext uri="{BB962C8B-B14F-4D97-AF65-F5344CB8AC3E}">
        <p14:creationId xmlns:p14="http://schemas.microsoft.com/office/powerpoint/2010/main" val="406849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A2850B-36C3-4D3F-B8A7-24C1AAD6D0FF}"/>
              </a:ext>
            </a:extLst>
          </p:cNvPr>
          <p:cNvPicPr>
            <a:picLocks noChangeAspect="1"/>
          </p:cNvPicPr>
          <p:nvPr/>
        </p:nvPicPr>
        <p:blipFill>
          <a:blip r:embed="rId3"/>
          <a:stretch>
            <a:fillRect/>
          </a:stretch>
        </p:blipFill>
        <p:spPr>
          <a:xfrm>
            <a:off x="0" y="0"/>
            <a:ext cx="9144000" cy="6858000"/>
          </a:xfrm>
          <a:prstGeom prst="rect">
            <a:avLst/>
          </a:prstGeom>
        </p:spPr>
      </p:pic>
      <p:sp>
        <p:nvSpPr>
          <p:cNvPr id="2" name="Titre 1">
            <a:extLst>
              <a:ext uri="{FF2B5EF4-FFF2-40B4-BE49-F238E27FC236}">
                <a16:creationId xmlns:a16="http://schemas.microsoft.com/office/drawing/2014/main" id="{7361E62A-7C90-4078-8F24-B1CB33B61899}"/>
              </a:ext>
            </a:extLst>
          </p:cNvPr>
          <p:cNvSpPr>
            <a:spLocks noGrp="1"/>
          </p:cNvSpPr>
          <p:nvPr>
            <p:ph type="title"/>
          </p:nvPr>
        </p:nvSpPr>
        <p:spPr>
          <a:xfrm>
            <a:off x="479267" y="0"/>
            <a:ext cx="8229600" cy="1143000"/>
          </a:xfrm>
        </p:spPr>
        <p:txBody>
          <a:bodyPr/>
          <a:lstStyle/>
          <a:p>
            <a:r>
              <a:rPr lang="fr-CA" dirty="0">
                <a:solidFill>
                  <a:schemeClr val="bg1"/>
                </a:solidFill>
                <a:latin typeface="Arial Rounded MT Bold" panose="020F0704030504030204" pitchFamily="34" charset="0"/>
              </a:rPr>
              <a:t>Des outils disponibles</a:t>
            </a:r>
          </a:p>
        </p:txBody>
      </p:sp>
      <p:graphicFrame>
        <p:nvGraphicFramePr>
          <p:cNvPr id="5" name="Objet 3">
            <a:extLst>
              <a:ext uri="{FF2B5EF4-FFF2-40B4-BE49-F238E27FC236}">
                <a16:creationId xmlns:a16="http://schemas.microsoft.com/office/drawing/2014/main" id="{6A4B5C4F-C740-4FB0-A7E5-404CA8247FDB}"/>
              </a:ext>
            </a:extLst>
          </p:cNvPr>
          <p:cNvGraphicFramePr>
            <a:graphicFrameLocks noChangeAspect="1"/>
          </p:cNvGraphicFramePr>
          <p:nvPr/>
        </p:nvGraphicFramePr>
        <p:xfrm>
          <a:off x="323850" y="1844675"/>
          <a:ext cx="5986463" cy="4064000"/>
        </p:xfrm>
        <a:graphic>
          <a:graphicData uri="http://schemas.openxmlformats.org/presentationml/2006/ole">
            <mc:AlternateContent xmlns:mc="http://schemas.openxmlformats.org/markup-compatibility/2006">
              <mc:Choice xmlns:v="urn:schemas-microsoft-com:vml" Requires="v">
                <p:oleObj spid="_x0000_s1029" name="Acrobat Document" r:id="rId4" imgW="17087797" imgH="11601205" progId="AcroExch.Document.DC">
                  <p:embed/>
                </p:oleObj>
              </mc:Choice>
              <mc:Fallback>
                <p:oleObj name="Acrobat Document" r:id="rId4" imgW="17087797" imgH="11601205" progId="AcroExch.Document.DC">
                  <p:embed/>
                  <p:pic>
                    <p:nvPicPr>
                      <p:cNvPr id="9219" name="Objet 3">
                        <a:extLst>
                          <a:ext uri="{FF2B5EF4-FFF2-40B4-BE49-F238E27FC236}">
                            <a16:creationId xmlns:a16="http://schemas.microsoft.com/office/drawing/2014/main" id="{FBC2EB77-4328-4D63-8853-3BBCB2C4A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44675"/>
                        <a:ext cx="598646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Image 4">
            <a:extLst>
              <a:ext uri="{FF2B5EF4-FFF2-40B4-BE49-F238E27FC236}">
                <a16:creationId xmlns:a16="http://schemas.microsoft.com/office/drawing/2014/main" id="{44E4CE25-4357-407C-89EF-A7AA3B3D7F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0525" y="1514475"/>
            <a:ext cx="20796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45003CE-BD03-4916-8146-C3D13F9398EE}"/>
              </a:ext>
            </a:extLst>
          </p:cNvPr>
          <p:cNvPicPr>
            <a:picLocks noChangeAspect="1"/>
          </p:cNvPicPr>
          <p:nvPr/>
        </p:nvPicPr>
        <p:blipFill>
          <a:blip r:embed="rId3"/>
          <a:stretch>
            <a:fillRect/>
          </a:stretch>
        </p:blipFill>
        <p:spPr>
          <a:xfrm>
            <a:off x="-14148" y="17062"/>
            <a:ext cx="9172295" cy="6879221"/>
          </a:xfrm>
          <a:prstGeom prst="rect">
            <a:avLst/>
          </a:prstGeom>
        </p:spPr>
      </p:pic>
      <p:sp>
        <p:nvSpPr>
          <p:cNvPr id="3" name="ZoneTexte 2">
            <a:extLst>
              <a:ext uri="{FF2B5EF4-FFF2-40B4-BE49-F238E27FC236}">
                <a16:creationId xmlns:a16="http://schemas.microsoft.com/office/drawing/2014/main" id="{58EE67EA-2788-440E-88D7-FE2408908690}"/>
              </a:ext>
            </a:extLst>
          </p:cNvPr>
          <p:cNvSpPr txBox="1"/>
          <p:nvPr/>
        </p:nvSpPr>
        <p:spPr>
          <a:xfrm>
            <a:off x="1115616" y="971333"/>
            <a:ext cx="7344816" cy="646331"/>
          </a:xfrm>
          <a:prstGeom prst="rect">
            <a:avLst/>
          </a:prstGeom>
          <a:noFill/>
        </p:spPr>
        <p:txBody>
          <a:bodyPr wrap="square" rtlCol="0">
            <a:spAutoFit/>
          </a:bodyPr>
          <a:lstStyle/>
          <a:p>
            <a:r>
              <a:rPr lang="fr-CA" sz="3600" dirty="0">
                <a:solidFill>
                  <a:schemeClr val="bg1"/>
                </a:solidFill>
                <a:latin typeface="Arial Rounded MT Bold" panose="020F0704030504030204" pitchFamily="34" charset="0"/>
              </a:rPr>
              <a:t>Références et collaborateurs</a:t>
            </a:r>
          </a:p>
        </p:txBody>
      </p:sp>
      <p:sp>
        <p:nvSpPr>
          <p:cNvPr id="4" name="Rectangle 3">
            <a:extLst>
              <a:ext uri="{FF2B5EF4-FFF2-40B4-BE49-F238E27FC236}">
                <a16:creationId xmlns:a16="http://schemas.microsoft.com/office/drawing/2014/main" id="{56C10351-BC9E-4536-882C-C63D4675EEF1}"/>
              </a:ext>
            </a:extLst>
          </p:cNvPr>
          <p:cNvSpPr/>
          <p:nvPr/>
        </p:nvSpPr>
        <p:spPr>
          <a:xfrm>
            <a:off x="170147" y="2777531"/>
            <a:ext cx="8803704" cy="3877985"/>
          </a:xfrm>
          <a:prstGeom prst="rect">
            <a:avLst/>
          </a:prstGeom>
        </p:spPr>
        <p:txBody>
          <a:bodyPr wrap="square">
            <a:spAutoFit/>
          </a:bodyPr>
          <a:lstStyle/>
          <a:p>
            <a:pPr algn="just">
              <a:defRPr/>
            </a:pPr>
            <a:r>
              <a:rPr lang="fr-CA" sz="1200" dirty="0">
                <a:solidFill>
                  <a:schemeClr val="bg1"/>
                </a:solidFill>
                <a:latin typeface="Arial Rounded MT Bold" panose="020F0704030504030204" pitchFamily="34" charset="0"/>
              </a:rPr>
              <a:t>Merci à nos précieux collaborateurs: Avenir d’enfants, Regroupement des Acteurs en Petite Enfance de Lévis (RAPEL), Centre de la Petite Enfance de la Chaudière, Madame Irène Lumineau (graphiste) et Maison de la Famille Chutes-Chaudière</a:t>
            </a:r>
          </a:p>
          <a:p>
            <a:pPr algn="just">
              <a:defRPr/>
            </a:pPr>
            <a:r>
              <a:rPr lang="fr-CA" sz="1200" dirty="0">
                <a:solidFill>
                  <a:schemeClr val="bg1"/>
                </a:solidFill>
                <a:latin typeface="Arial Rounded MT Bold" panose="020F0704030504030204" pitchFamily="34" charset="0"/>
              </a:rPr>
              <a:t> </a:t>
            </a:r>
          </a:p>
          <a:p>
            <a:pPr algn="just">
              <a:defRPr/>
            </a:pPr>
            <a:r>
              <a:rPr lang="fr-CA" sz="1200" dirty="0">
                <a:solidFill>
                  <a:schemeClr val="bg1"/>
                </a:solidFill>
                <a:latin typeface="Arial Rounded MT Bold" panose="020F0704030504030204" pitchFamily="34" charset="0"/>
              </a:rPr>
              <a:t>Merci aux organismes qui ont ouverts leur esprit et leurs portes au projet :</a:t>
            </a:r>
          </a:p>
          <a:p>
            <a:pPr algn="just">
              <a:defRPr/>
            </a:pPr>
            <a:r>
              <a:rPr lang="fr-CA" sz="1200" dirty="0">
                <a:solidFill>
                  <a:schemeClr val="bg1"/>
                </a:solidFill>
                <a:latin typeface="Arial Rounded MT Bold" panose="020F0704030504030204" pitchFamily="34" charset="0"/>
              </a:rPr>
              <a:t>Maison de la famille Rive-Sud, Maison de la famille Chutes-Chaudière, CPE </a:t>
            </a:r>
            <a:r>
              <a:rPr lang="fr-CA" sz="1200">
                <a:solidFill>
                  <a:schemeClr val="bg1"/>
                </a:solidFill>
                <a:latin typeface="Arial Rounded MT Bold" panose="020F0704030504030204" pitchFamily="34" charset="0"/>
              </a:rPr>
              <a:t>La Petite </a:t>
            </a:r>
            <a:r>
              <a:rPr lang="fr-CA" sz="1200" dirty="0">
                <a:solidFill>
                  <a:schemeClr val="bg1"/>
                </a:solidFill>
                <a:latin typeface="Arial Rounded MT Bold" panose="020F0704030504030204" pitchFamily="34" charset="0"/>
              </a:rPr>
              <a:t>Grenouille, CPE/BC Petit Tambour, Centre aide et prévention jeunesse, Ressources-Naissances, Service de garde de l’école les Petits Cheminots (Pavillon la Passerelle), Office municipal d’habitation de Lévis, ESPACE Chaudière-Appalaches et Ludothèque de Lévis</a:t>
            </a:r>
          </a:p>
          <a:p>
            <a:pPr algn="just">
              <a:defRPr/>
            </a:pPr>
            <a:endParaRPr lang="fr-CA" sz="1400" dirty="0">
              <a:solidFill>
                <a:schemeClr val="bg1"/>
              </a:solidFill>
              <a:latin typeface="Arial Rounded MT Bold" panose="020F0704030504030204" pitchFamily="34" charset="0"/>
            </a:endParaRPr>
          </a:p>
          <a:p>
            <a:pPr algn="just">
              <a:defRPr/>
            </a:pPr>
            <a:r>
              <a:rPr lang="fr-CA" sz="1600" dirty="0">
                <a:solidFill>
                  <a:schemeClr val="bg1"/>
                </a:solidFill>
                <a:latin typeface="Arial Rounded MT Bold" panose="020F0704030504030204" pitchFamily="34" charset="0"/>
              </a:rPr>
              <a:t>À voir aussi:  </a:t>
            </a:r>
          </a:p>
          <a:p>
            <a:pPr algn="just">
              <a:defRPr/>
            </a:pPr>
            <a:r>
              <a:rPr lang="fr-CA" sz="1600" dirty="0">
                <a:solidFill>
                  <a:schemeClr val="bg1"/>
                </a:solidFill>
                <a:latin typeface="Arial Rounded MT Bold" panose="020F0704030504030204" pitchFamily="34" charset="0"/>
              </a:rPr>
              <a:t>Capsule de présentation</a:t>
            </a:r>
          </a:p>
          <a:p>
            <a:pPr algn="just">
              <a:defRPr/>
            </a:pPr>
            <a:r>
              <a:rPr lang="fr-CA" sz="1600" dirty="0">
                <a:solidFill>
                  <a:schemeClr val="bg1"/>
                </a:solidFill>
                <a:latin typeface="Arial Rounded MT Bold" panose="020F0704030504030204" pitchFamily="34" charset="0"/>
              </a:rPr>
              <a:t>Formation sur le jeu symbolique « La super vitamine du développement », objectif 2: Comprendre le développement du jeu</a:t>
            </a:r>
          </a:p>
          <a:p>
            <a:pPr algn="just">
              <a:defRPr/>
            </a:pPr>
            <a:r>
              <a:rPr lang="fr-CA" sz="1600" dirty="0">
                <a:solidFill>
                  <a:schemeClr val="bg1"/>
                </a:solidFill>
                <a:latin typeface="Arial Rounded MT Bold" panose="020F0704030504030204" pitchFamily="34" charset="0"/>
              </a:rPr>
              <a:t>Formation sur le jeu symbolique « La super vitamine du développement », objectif 3: Mettre en place les conditions gagnantes du jeu symbolique</a:t>
            </a:r>
          </a:p>
          <a:p>
            <a:pPr algn="just">
              <a:defRPr/>
            </a:pPr>
            <a:endParaRPr lang="fr-CA" sz="1400" dirty="0">
              <a:solidFill>
                <a:schemeClr val="bg1"/>
              </a:solidFill>
              <a:latin typeface="Arial Rounded MT Bold" panose="020F0704030504030204" pitchFamily="34" charset="0"/>
            </a:endParaRPr>
          </a:p>
          <a:p>
            <a:pPr algn="just">
              <a:defRPr/>
            </a:pPr>
            <a:endParaRPr lang="fr-CA" sz="1400" dirty="0">
              <a:solidFill>
                <a:schemeClr val="bg1"/>
              </a:solidFill>
              <a:latin typeface="Arial Rounded MT Bold" panose="020F0704030504030204" pitchFamily="34" charset="0"/>
            </a:endParaRPr>
          </a:p>
        </p:txBody>
      </p:sp>
      <p:sp>
        <p:nvSpPr>
          <p:cNvPr id="5" name="Rectangle 4">
            <a:extLst>
              <a:ext uri="{FF2B5EF4-FFF2-40B4-BE49-F238E27FC236}">
                <a16:creationId xmlns:a16="http://schemas.microsoft.com/office/drawing/2014/main" id="{869B7C31-C31E-4442-9753-A230D96172E5}"/>
              </a:ext>
            </a:extLst>
          </p:cNvPr>
          <p:cNvSpPr/>
          <p:nvPr/>
        </p:nvSpPr>
        <p:spPr>
          <a:xfrm>
            <a:off x="162169" y="1751682"/>
            <a:ext cx="8885076" cy="954107"/>
          </a:xfrm>
          <a:prstGeom prst="rect">
            <a:avLst/>
          </a:prstGeom>
        </p:spPr>
        <p:txBody>
          <a:bodyPr wrap="square">
            <a:spAutoFit/>
          </a:bodyPr>
          <a:lstStyle/>
          <a:p>
            <a:pPr>
              <a:spcAft>
                <a:spcPts val="0"/>
              </a:spcAft>
            </a:pPr>
            <a:r>
              <a:rPr lang="fr-CA" sz="1400"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rPr>
              <a:t>C’est la faute au cerveau, magazine Naître et Grandir, mai-juin 2015, </a:t>
            </a:r>
            <a:r>
              <a:rPr lang="fr-CA" sz="1400" dirty="0" err="1">
                <a:solidFill>
                  <a:schemeClr val="bg1"/>
                </a:solidFill>
                <a:latin typeface="Arial Rounded MT Bold" panose="020F0704030504030204" pitchFamily="34" charset="0"/>
                <a:ea typeface="Calibri" panose="020F0502020204030204" pitchFamily="34" charset="0"/>
                <a:cs typeface="Times New Roman" panose="02020603050405020304" pitchFamily="18" charset="0"/>
              </a:rPr>
              <a:t>N.Vallerand</a:t>
            </a:r>
            <a:r>
              <a:rPr lang="fr-CA" sz="1400"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rPr>
              <a:t>  </a:t>
            </a:r>
          </a:p>
          <a:p>
            <a:pPr>
              <a:spcAft>
                <a:spcPts val="0"/>
              </a:spcAft>
            </a:pPr>
            <a:r>
              <a:rPr lang="fr-CA" sz="1400" u="sng"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hlinkClick r:id="rId4"/>
              </a:rPr>
              <a:t>http://anti-deprime.com/2015/05/19/le-cerveau-de-votre-enfant-12-lecons-deducation-positive-pour-les-parents-daujourdhui/</a:t>
            </a:r>
            <a:r>
              <a:rPr lang="fr-CA" sz="1400"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rPr>
              <a:t>, consulté le 20 février 2017</a:t>
            </a:r>
          </a:p>
          <a:p>
            <a:pPr>
              <a:spcAft>
                <a:spcPts val="0"/>
              </a:spcAft>
            </a:pPr>
            <a:r>
              <a:rPr lang="fr-CA" sz="1400" u="sng"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hlinkClick r:id="rId5"/>
              </a:rPr>
              <a:t>http://apprendreaeduquer.fr/emotion-en-cache-autre/</a:t>
            </a:r>
            <a:r>
              <a:rPr lang="fr-CA" sz="1400" dirty="0">
                <a:solidFill>
                  <a:schemeClr val="bg1"/>
                </a:solidFill>
                <a:latin typeface="Arial Rounded MT Bold" panose="020F0704030504030204" pitchFamily="34" charset="0"/>
                <a:ea typeface="Calibri" panose="020F0502020204030204" pitchFamily="34" charset="0"/>
                <a:cs typeface="Times New Roman" panose="02020603050405020304" pitchFamily="18" charset="0"/>
              </a:rPr>
              <a:t>, consulté 20 février 2017</a:t>
            </a:r>
          </a:p>
        </p:txBody>
      </p:sp>
      <p:sp>
        <p:nvSpPr>
          <p:cNvPr id="6" name="ZoneTexte 5">
            <a:extLst>
              <a:ext uri="{FF2B5EF4-FFF2-40B4-BE49-F238E27FC236}">
                <a16:creationId xmlns:a16="http://schemas.microsoft.com/office/drawing/2014/main" id="{84D1CF17-C16E-4E15-855D-3DBED15C38F1}"/>
              </a:ext>
            </a:extLst>
          </p:cNvPr>
          <p:cNvSpPr txBox="1"/>
          <p:nvPr/>
        </p:nvSpPr>
        <p:spPr>
          <a:xfrm>
            <a:off x="3347864" y="6173260"/>
            <a:ext cx="6336704" cy="369332"/>
          </a:xfrm>
          <a:prstGeom prst="rect">
            <a:avLst/>
          </a:prstGeom>
          <a:noFill/>
        </p:spPr>
        <p:txBody>
          <a:bodyPr wrap="square" rtlCol="0">
            <a:spAutoFit/>
          </a:bodyPr>
          <a:lstStyle/>
          <a:p>
            <a:r>
              <a:rPr lang="fr-CA" dirty="0">
                <a:solidFill>
                  <a:schemeClr val="bg1"/>
                </a:solidFill>
                <a:latin typeface="Arial Rounded MT Bold" panose="020F0704030504030204" pitchFamily="34" charset="0"/>
              </a:rPr>
              <a:t>Adresse courriel: jeusymbolique@gmail.com</a:t>
            </a:r>
          </a:p>
        </p:txBody>
      </p:sp>
    </p:spTree>
    <p:extLst>
      <p:ext uri="{BB962C8B-B14F-4D97-AF65-F5344CB8AC3E}">
        <p14:creationId xmlns:p14="http://schemas.microsoft.com/office/powerpoint/2010/main" val="16343885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638</Words>
  <Application>Microsoft Office PowerPoint</Application>
  <PresentationFormat>Affichage à l'écran (4:3)</PresentationFormat>
  <Paragraphs>151</Paragraphs>
  <Slides>9</Slides>
  <Notes>8</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9</vt:i4>
      </vt:variant>
    </vt:vector>
  </HeadingPairs>
  <TitlesOfParts>
    <vt:vector size="16" baseType="lpstr">
      <vt:lpstr>Arial</vt:lpstr>
      <vt:lpstr>Arial Rounded MT Bold</vt:lpstr>
      <vt:lpstr>Calibri</vt:lpstr>
      <vt:lpstr>Times New Roman</vt:lpstr>
      <vt:lpstr>Wingdings</vt:lpstr>
      <vt:lpstr>Тема Office</vt:lpstr>
      <vt:lpstr>Acrobat Document</vt:lpstr>
      <vt:lpstr>Le jeu symbolique, la « super »  vitamine du développement Objectif 1 Reconnaître les limites et les opportunités en lien avec le développement du cerveau </vt:lpstr>
      <vt:lpstr>Pour jouer à « faire semblant »,  qu’est-ce que ça prend?  La compréhension du développement du cerveau : myélinisation ou l’art de garder l’information  Matière blanche Lobes frontaux Système limbique</vt:lpstr>
      <vt:lpstr>Présentation PowerPoint</vt:lpstr>
      <vt:lpstr>Présentation PowerPoint</vt:lpstr>
      <vt:lpstr>Présentation PowerPoint</vt:lpstr>
      <vt:lpstr>Présentation PowerPoint</vt:lpstr>
      <vt:lpstr>Présentation PowerPoint</vt:lpstr>
      <vt:lpstr>Des outils disponibles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1</dc:creator>
  <cp:lastModifiedBy>Bureau</cp:lastModifiedBy>
  <cp:revision>33</cp:revision>
  <dcterms:created xsi:type="dcterms:W3CDTF">2013-08-05T11:18:56Z</dcterms:created>
  <dcterms:modified xsi:type="dcterms:W3CDTF">2018-04-20T13:23:28Z</dcterms:modified>
</cp:coreProperties>
</file>