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72" r:id="rId3"/>
    <p:sldId id="257" r:id="rId4"/>
    <p:sldId id="259" r:id="rId5"/>
    <p:sldId id="258" r:id="rId6"/>
    <p:sldId id="264" r:id="rId7"/>
    <p:sldId id="265" r:id="rId8"/>
    <p:sldId id="267" r:id="rId9"/>
    <p:sldId id="268" r:id="rId10"/>
    <p:sldId id="269" r:id="rId11"/>
    <p:sldId id="270" r:id="rId12"/>
    <p:sldId id="274" r:id="rId13"/>
    <p:sldId id="271" r:id="rId14"/>
    <p:sldId id="276" r:id="rId15"/>
    <p:sldId id="273" r:id="rId16"/>
    <p:sldId id="275"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8E00"/>
    <a:srgbClr val="DE7400"/>
    <a:srgbClr val="4E863A"/>
    <a:srgbClr val="6BA4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291" autoAdjust="0"/>
  </p:normalViewPr>
  <p:slideViewPr>
    <p:cSldViewPr>
      <p:cViewPr varScale="1">
        <p:scale>
          <a:sx n="72" d="100"/>
          <a:sy n="72" d="100"/>
        </p:scale>
        <p:origin x="132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5B8DFF-3B96-41A0-9B28-6E55A2E48E01}" type="datetimeFigureOut">
              <a:rPr lang="en-US" smtClean="0"/>
              <a:t>4/17/2018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DAC6CA-E053-4EC7-B801-A64BBB9841B3}" type="slidenum">
              <a:rPr lang="en-US" smtClean="0"/>
              <a:t>‹N°›</a:t>
            </a:fld>
            <a:endParaRPr lang="en-US"/>
          </a:p>
        </p:txBody>
      </p:sp>
    </p:spTree>
    <p:extLst>
      <p:ext uri="{BB962C8B-B14F-4D97-AF65-F5344CB8AC3E}">
        <p14:creationId xmlns:p14="http://schemas.microsoft.com/office/powerpoint/2010/main" val="2932717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CA" sz="1200" kern="1200" dirty="0">
                <a:solidFill>
                  <a:schemeClr val="tx1"/>
                </a:solidFill>
                <a:effectLst/>
                <a:latin typeface="+mn-lt"/>
                <a:ea typeface="+mn-ea"/>
                <a:cs typeface="+mn-cs"/>
              </a:rPr>
              <a:t>Bonjour à tous, il nous fait plaisir de présenter ce webinaire sur le jeu symbolique. </a:t>
            </a:r>
          </a:p>
          <a:p>
            <a:pPr lvl="0"/>
            <a:r>
              <a:rPr lang="fr-CA" sz="1200" kern="1200" dirty="0">
                <a:solidFill>
                  <a:schemeClr val="tx1"/>
                </a:solidFill>
                <a:effectLst/>
                <a:latin typeface="+mn-lt"/>
                <a:ea typeface="+mn-ea"/>
                <a:cs typeface="+mn-cs"/>
              </a:rPr>
              <a:t>Je m’appelle Susie Lemay , directrice adjointe au CPE de la Chaudière et je serai accompagnée de Caroline Gagnon, éducatrice à ce même CPE.</a:t>
            </a:r>
          </a:p>
          <a:p>
            <a:pPr lvl="0"/>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En 2014 les membres du Regroupement des acteurs en petite enfance de Lévis firent un constat  : « Beaucoup d’enfants ont de la difficulté à exprimer leurs sentiments ». Considérant que l’enfant apprend par le jeu et qu’il est son propre agent de développement, l’idée de promouvoir le jeu symbolique (le jeu de faire semblant) comme moyen d’expression des émotions est adoptée!</a:t>
            </a:r>
          </a:p>
          <a:p>
            <a:r>
              <a:rPr lang="fr-CA" sz="1200" kern="1200" dirty="0">
                <a:solidFill>
                  <a:schemeClr val="tx1"/>
                </a:solidFill>
                <a:effectLst/>
                <a:latin typeface="+mn-lt"/>
                <a:ea typeface="+mn-ea"/>
                <a:cs typeface="+mn-cs"/>
              </a:rPr>
              <a:t>En prenant un temps d’observation, les membres du Regroupement firent un deuxième constat : « </a:t>
            </a:r>
            <a:r>
              <a:rPr lang="fr-CA" sz="1200" i="1" kern="1200" dirty="0">
                <a:solidFill>
                  <a:schemeClr val="tx1"/>
                </a:solidFill>
                <a:effectLst/>
                <a:latin typeface="+mn-lt"/>
                <a:ea typeface="+mn-ea"/>
                <a:cs typeface="+mn-cs"/>
              </a:rPr>
              <a:t>Une tendance est constatée de la part des intervenants de tous milieux confondus à « organiser » le jeu pour en faire une activité éducative. Les intervenants du milieu sont conscients des retombées associées au jeu chez l’enfant,  mais l’importance d’accompagner ce jeu, de manière non-directive, reste encore méconnue</a:t>
            </a:r>
            <a:r>
              <a:rPr lang="fr-CA" sz="1200" kern="1200" dirty="0">
                <a:solidFill>
                  <a:schemeClr val="tx1"/>
                </a:solidFill>
                <a:effectLst/>
                <a:latin typeface="+mn-lt"/>
                <a:ea typeface="+mn-ea"/>
                <a:cs typeface="+mn-cs"/>
              </a:rPr>
              <a:t> » Un double défi était à nos portes!</a:t>
            </a: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Ce projet du jeu symbolique s’est échelonné sur trois ans: </a:t>
            </a:r>
          </a:p>
          <a:p>
            <a:r>
              <a:rPr lang="fr-CA" sz="1200" kern="1200" dirty="0">
                <a:solidFill>
                  <a:schemeClr val="tx1"/>
                </a:solidFill>
                <a:effectLst/>
                <a:latin typeface="+mn-lt"/>
                <a:ea typeface="+mn-ea"/>
                <a:cs typeface="+mn-cs"/>
              </a:rPr>
              <a:t>Faire le recrutement des différents organismes , la visite des lieux, l’observation de l’aménagement pour recevoir les enfants, l’identification du potentiel existant dans les milieux à placer l’enfant en action via le jeu symbolique et la rédaction d’une compilation ont constitué les actions posées dans la première année.</a:t>
            </a:r>
          </a:p>
          <a:p>
            <a:r>
              <a:rPr lang="fr-CA" sz="1200" kern="1200" dirty="0">
                <a:solidFill>
                  <a:schemeClr val="tx1"/>
                </a:solidFill>
                <a:effectLst/>
                <a:latin typeface="+mn-lt"/>
                <a:ea typeface="+mn-ea"/>
                <a:cs typeface="+mn-cs"/>
              </a:rPr>
              <a:t>Constatant que les intervenants soutiennent le jeu symbolique par l’aménagement et l’offre de matériel, il fallait faire prendre conscience aux intervenants l’impact que peuvent avoir les interventions en accompagnant les enfants dans le jeu symbolique et ses précurseurs) . Une formation sur mesure est donc créée: « Le jeu symbolique, la « super » vitamine du développement ». À la suite de cette formation, des visites d’accompagnement visant l’application des concepts vue en formation ont été offertes et réalisées. </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Il est maintenant temps de partager! Le développement de stratégies afin d’assurer la pérennité du projet est en cours. </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Nous vous invitons à prendre </a:t>
            </a:r>
            <a:r>
              <a:rPr lang="fr-CA" sz="1200" b="1" kern="1200" dirty="0">
                <a:solidFill>
                  <a:schemeClr val="tx1"/>
                </a:solidFill>
                <a:effectLst/>
                <a:latin typeface="+mn-lt"/>
                <a:ea typeface="+mn-ea"/>
                <a:cs typeface="+mn-cs"/>
              </a:rPr>
              <a:t>votre « super » vitamine </a:t>
            </a:r>
            <a:r>
              <a:rPr lang="fr-CA" sz="1200" kern="1200" dirty="0">
                <a:solidFill>
                  <a:schemeClr val="tx1"/>
                </a:solidFill>
                <a:effectLst/>
                <a:latin typeface="+mn-lt"/>
                <a:ea typeface="+mn-ea"/>
                <a:cs typeface="+mn-cs"/>
              </a:rPr>
              <a:t>du développement en regardant ce troisième webinaire « </a:t>
            </a:r>
            <a:r>
              <a:rPr lang="fr-CA" sz="1200" b="1" kern="1200" dirty="0">
                <a:solidFill>
                  <a:schemeClr val="tx1"/>
                </a:solidFill>
                <a:effectLst/>
                <a:latin typeface="+mn-lt"/>
                <a:ea typeface="+mn-ea"/>
                <a:cs typeface="+mn-cs"/>
              </a:rPr>
              <a:t>Objectif 3 : </a:t>
            </a:r>
            <a:r>
              <a:rPr lang="fr-CA" sz="1200" kern="1200" dirty="0">
                <a:solidFill>
                  <a:schemeClr val="tx1"/>
                </a:solidFill>
                <a:effectLst/>
                <a:latin typeface="+mn-lt"/>
                <a:ea typeface="+mn-ea"/>
                <a:cs typeface="+mn-cs"/>
              </a:rPr>
              <a:t>Mettre en place les conditions gagnantes du jeu symbolique»</a:t>
            </a:r>
          </a:p>
          <a:p>
            <a:r>
              <a:rPr lang="fr-CA" sz="1200" kern="1200" dirty="0">
                <a:solidFill>
                  <a:schemeClr val="tx1"/>
                </a:solidFill>
                <a:effectLst/>
                <a:latin typeface="+mn-lt"/>
                <a:ea typeface="+mn-ea"/>
                <a:cs typeface="+mn-cs"/>
              </a:rPr>
              <a:t>Nous vous invitons aussi à a</a:t>
            </a:r>
            <a:r>
              <a:rPr lang="en-CA" sz="1200" kern="1200" dirty="0" err="1">
                <a:solidFill>
                  <a:schemeClr val="tx1"/>
                </a:solidFill>
                <a:effectLst/>
                <a:latin typeface="+mn-lt"/>
                <a:ea typeface="+mn-ea"/>
                <a:cs typeface="+mn-cs"/>
              </a:rPr>
              <a:t>dapter</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ce</a:t>
            </a:r>
            <a:r>
              <a:rPr lang="en-CA" sz="1200" kern="1200" dirty="0">
                <a:solidFill>
                  <a:schemeClr val="tx1"/>
                </a:solidFill>
                <a:effectLst/>
                <a:latin typeface="+mn-lt"/>
                <a:ea typeface="+mn-ea"/>
                <a:cs typeface="+mn-cs"/>
              </a:rPr>
              <a:t> message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fonction</a:t>
            </a:r>
            <a:r>
              <a:rPr lang="en-CA" sz="1200" kern="1200" dirty="0">
                <a:solidFill>
                  <a:schemeClr val="tx1"/>
                </a:solidFill>
                <a:effectLst/>
                <a:latin typeface="+mn-lt"/>
                <a:ea typeface="+mn-ea"/>
                <a:cs typeface="+mn-cs"/>
              </a:rPr>
              <a:t> de </a:t>
            </a:r>
            <a:r>
              <a:rPr lang="en-CA" sz="1200" kern="1200" dirty="0" err="1">
                <a:solidFill>
                  <a:schemeClr val="tx1"/>
                </a:solidFill>
                <a:effectLst/>
                <a:latin typeface="+mn-lt"/>
                <a:ea typeface="+mn-ea"/>
                <a:cs typeface="+mn-cs"/>
              </a:rPr>
              <a:t>vos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milieux</a:t>
            </a:r>
            <a:r>
              <a:rPr lang="en-CA" sz="1200" kern="1200" dirty="0">
                <a:solidFill>
                  <a:schemeClr val="tx1"/>
                </a:solidFill>
                <a:effectLst/>
                <a:latin typeface="+mn-lt"/>
                <a:ea typeface="+mn-ea"/>
                <a:cs typeface="+mn-cs"/>
              </a:rPr>
              <a:t> de vie, de travail et à </a:t>
            </a:r>
            <a:r>
              <a:rPr lang="en-CA" sz="1200" kern="1200" dirty="0" err="1">
                <a:solidFill>
                  <a:schemeClr val="tx1"/>
                </a:solidFill>
                <a:effectLst/>
                <a:latin typeface="+mn-lt"/>
                <a:ea typeface="+mn-ea"/>
                <a:cs typeface="+mn-cs"/>
              </a:rPr>
              <a:t>divulguer</a:t>
            </a:r>
            <a:r>
              <a:rPr lang="en-CA" sz="1200" kern="1200" dirty="0">
                <a:solidFill>
                  <a:schemeClr val="tx1"/>
                </a:solidFill>
                <a:effectLst/>
                <a:latin typeface="+mn-lt"/>
                <a:ea typeface="+mn-ea"/>
                <a:cs typeface="+mn-cs"/>
              </a:rPr>
              <a:t> à </a:t>
            </a:r>
            <a:r>
              <a:rPr lang="en-CA" sz="1200" kern="1200" dirty="0" err="1">
                <a:solidFill>
                  <a:schemeClr val="tx1"/>
                </a:solidFill>
                <a:effectLst/>
                <a:latin typeface="+mn-lt"/>
                <a:ea typeface="+mn-ea"/>
                <a:cs typeface="+mn-cs"/>
              </a:rPr>
              <a:t>votre</a:t>
            </a:r>
            <a:r>
              <a:rPr lang="en-CA" sz="1200" kern="1200" dirty="0">
                <a:solidFill>
                  <a:schemeClr val="tx1"/>
                </a:solidFill>
                <a:effectLst/>
                <a:latin typeface="+mn-lt"/>
                <a:ea typeface="+mn-ea"/>
                <a:cs typeface="+mn-cs"/>
              </a:rPr>
              <a:t> entourage </a:t>
            </a:r>
            <a:r>
              <a:rPr lang="en-CA" sz="1200" kern="1200" dirty="0" err="1">
                <a:solidFill>
                  <a:schemeClr val="tx1"/>
                </a:solidFill>
                <a:effectLst/>
                <a:latin typeface="+mn-lt"/>
                <a:ea typeface="+mn-ea"/>
                <a:cs typeface="+mn-cs"/>
              </a:rPr>
              <a:t>l’importance</a:t>
            </a:r>
            <a:r>
              <a:rPr lang="en-CA" sz="1200" kern="1200" dirty="0">
                <a:solidFill>
                  <a:schemeClr val="tx1"/>
                </a:solidFill>
                <a:effectLst/>
                <a:latin typeface="+mn-lt"/>
                <a:ea typeface="+mn-ea"/>
                <a:cs typeface="+mn-cs"/>
              </a:rPr>
              <a:t> de </a:t>
            </a:r>
            <a:r>
              <a:rPr lang="en-CA" sz="1200" kern="1200" dirty="0" err="1">
                <a:solidFill>
                  <a:schemeClr val="tx1"/>
                </a:solidFill>
                <a:effectLst/>
                <a:latin typeface="+mn-lt"/>
                <a:ea typeface="+mn-ea"/>
                <a:cs typeface="+mn-cs"/>
              </a:rPr>
              <a:t>soutenir</a:t>
            </a:r>
            <a:r>
              <a:rPr lang="en-CA" sz="1200" kern="1200" dirty="0">
                <a:solidFill>
                  <a:schemeClr val="tx1"/>
                </a:solidFill>
                <a:effectLst/>
                <a:latin typeface="+mn-lt"/>
                <a:ea typeface="+mn-ea"/>
                <a:cs typeface="+mn-cs"/>
              </a:rPr>
              <a:t> le </a:t>
            </a:r>
            <a:r>
              <a:rPr lang="en-CA" sz="1200" kern="1200" dirty="0" err="1">
                <a:solidFill>
                  <a:schemeClr val="tx1"/>
                </a:solidFill>
                <a:effectLst/>
                <a:latin typeface="+mn-lt"/>
                <a:ea typeface="+mn-ea"/>
                <a:cs typeface="+mn-cs"/>
              </a:rPr>
              <a:t>jeu</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symbolique</a:t>
            </a:r>
            <a:r>
              <a:rPr lang="en-CA" sz="1200" kern="1200" dirty="0">
                <a:solidFill>
                  <a:schemeClr val="tx1"/>
                </a:solidFill>
                <a:effectLst/>
                <a:latin typeface="+mn-lt"/>
                <a:ea typeface="+mn-ea"/>
                <a:cs typeface="+mn-cs"/>
              </a:rPr>
              <a:t> chez </a:t>
            </a:r>
            <a:r>
              <a:rPr lang="en-CA" sz="1200" kern="1200" dirty="0" err="1">
                <a:solidFill>
                  <a:schemeClr val="tx1"/>
                </a:solidFill>
                <a:effectLst/>
                <a:latin typeface="+mn-lt"/>
                <a:ea typeface="+mn-ea"/>
                <a:cs typeface="+mn-cs"/>
              </a:rPr>
              <a:t>l’enfant</a:t>
            </a:r>
            <a:endParaRPr lang="fr-CA" dirty="0"/>
          </a:p>
          <a:p>
            <a:endParaRPr lang="fr-CA" dirty="0"/>
          </a:p>
        </p:txBody>
      </p:sp>
      <p:sp>
        <p:nvSpPr>
          <p:cNvPr id="4" name="Espace réservé du numéro de diapositive 3"/>
          <p:cNvSpPr>
            <a:spLocks noGrp="1"/>
          </p:cNvSpPr>
          <p:nvPr>
            <p:ph type="sldNum" sz="quarter" idx="10"/>
          </p:nvPr>
        </p:nvSpPr>
        <p:spPr/>
        <p:txBody>
          <a:bodyPr/>
          <a:lstStyle/>
          <a:p>
            <a:fld id="{D6DAC6CA-E053-4EC7-B801-A64BBB9841B3}" type="slidenum">
              <a:rPr lang="en-US" smtClean="0"/>
              <a:t>1</a:t>
            </a:fld>
            <a:endParaRPr lang="en-US"/>
          </a:p>
        </p:txBody>
      </p:sp>
    </p:spTree>
    <p:extLst>
      <p:ext uri="{BB962C8B-B14F-4D97-AF65-F5344CB8AC3E}">
        <p14:creationId xmlns:p14="http://schemas.microsoft.com/office/powerpoint/2010/main" val="3148959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solidFill>
                <a:schemeClr val="accent2">
                  <a:lumMod val="75000"/>
                </a:schemeClr>
              </a:solidFill>
              <a:latin typeface="Arial Rounded MT Bold" panose="020F07040305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solidFill>
                  <a:schemeClr val="accent2">
                    <a:lumMod val="75000"/>
                  </a:schemeClr>
                </a:solidFill>
                <a:latin typeface="Arial Rounded MT Bold" panose="020F0704030504030204" pitchFamily="34" charset="0"/>
              </a:rPr>
              <a:t>Lorsque nous parlons de bienfaits du jeu symbolique, c’est au développement global de l’enfant que nous nous adressons.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solidFill>
                <a:schemeClr val="accent2">
                  <a:lumMod val="75000"/>
                </a:schemeClr>
              </a:solidFill>
              <a:latin typeface="Arial Rounded MT Bold" panose="020F07040305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solidFill>
                  <a:schemeClr val="accent2">
                    <a:lumMod val="75000"/>
                  </a:schemeClr>
                </a:solidFill>
                <a:latin typeface="Arial Rounded MT Bold" panose="020F0704030504030204" pitchFamily="34" charset="0"/>
              </a:rPr>
              <a:t>S’intéresser au jeu de l’enfant, c’est  s’intéresser à l’enfant tout entier!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solidFill>
                <a:schemeClr val="accent2">
                  <a:lumMod val="75000"/>
                </a:schemeClr>
              </a:solidFill>
              <a:latin typeface="Arial Rounded MT Bold" panose="020F07040305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solidFill>
                <a:schemeClr val="accent2">
                  <a:lumMod val="75000"/>
                </a:schemeClr>
              </a:solidFill>
              <a:latin typeface="Arial Rounded MT Bold" panose="020F0704030504030204" pitchFamily="34" charset="0"/>
            </a:endParaRPr>
          </a:p>
          <a:p>
            <a:endParaRPr lang="fr-CA" dirty="0"/>
          </a:p>
        </p:txBody>
      </p:sp>
      <p:sp>
        <p:nvSpPr>
          <p:cNvPr id="4" name="Espace réservé du numéro de diapositive 3"/>
          <p:cNvSpPr>
            <a:spLocks noGrp="1"/>
          </p:cNvSpPr>
          <p:nvPr>
            <p:ph type="sldNum" sz="quarter" idx="10"/>
          </p:nvPr>
        </p:nvSpPr>
        <p:spPr/>
        <p:txBody>
          <a:bodyPr/>
          <a:lstStyle/>
          <a:p>
            <a:fld id="{D6DAC6CA-E053-4EC7-B801-A64BBB9841B3}" type="slidenum">
              <a:rPr lang="en-US" smtClean="0"/>
              <a:t>11</a:t>
            </a:fld>
            <a:endParaRPr lang="en-US"/>
          </a:p>
        </p:txBody>
      </p:sp>
    </p:spTree>
    <p:extLst>
      <p:ext uri="{BB962C8B-B14F-4D97-AF65-F5344CB8AC3E}">
        <p14:creationId xmlns:p14="http://schemas.microsoft.com/office/powerpoint/2010/main" val="514790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Voici comment le développement global s’illustre:</a:t>
            </a:r>
          </a:p>
          <a:p>
            <a:endParaRPr lang="fr-CA" dirty="0"/>
          </a:p>
          <a:p>
            <a:r>
              <a:rPr lang="fr-CA" dirty="0"/>
              <a:t>Par les 5 dimensions du développement:</a:t>
            </a:r>
          </a:p>
          <a:p>
            <a:endParaRPr lang="fr-CA" dirty="0"/>
          </a:p>
          <a:p>
            <a:r>
              <a:rPr lang="fr-CA" dirty="0"/>
              <a:t>Affective</a:t>
            </a:r>
          </a:p>
          <a:p>
            <a:r>
              <a:rPr lang="fr-CA" dirty="0"/>
              <a:t>Sociale</a:t>
            </a:r>
          </a:p>
          <a:p>
            <a:r>
              <a:rPr lang="fr-CA" dirty="0"/>
              <a:t>Cognitive</a:t>
            </a:r>
          </a:p>
          <a:p>
            <a:r>
              <a:rPr lang="fr-CA" dirty="0"/>
              <a:t>Physique</a:t>
            </a:r>
          </a:p>
          <a:p>
            <a:r>
              <a:rPr lang="fr-CA" dirty="0"/>
              <a:t>Langagière </a:t>
            </a:r>
          </a:p>
        </p:txBody>
      </p:sp>
      <p:sp>
        <p:nvSpPr>
          <p:cNvPr id="4" name="Espace réservé du numéro de diapositive 3"/>
          <p:cNvSpPr>
            <a:spLocks noGrp="1"/>
          </p:cNvSpPr>
          <p:nvPr>
            <p:ph type="sldNum" sz="quarter" idx="10"/>
          </p:nvPr>
        </p:nvSpPr>
        <p:spPr/>
        <p:txBody>
          <a:bodyPr/>
          <a:lstStyle/>
          <a:p>
            <a:fld id="{D6DAC6CA-E053-4EC7-B801-A64BBB9841B3}" type="slidenum">
              <a:rPr lang="en-US" smtClean="0"/>
              <a:t>12</a:t>
            </a:fld>
            <a:endParaRPr lang="en-US"/>
          </a:p>
        </p:txBody>
      </p:sp>
    </p:spTree>
    <p:extLst>
      <p:ext uri="{BB962C8B-B14F-4D97-AF65-F5344CB8AC3E}">
        <p14:creationId xmlns:p14="http://schemas.microsoft.com/office/powerpoint/2010/main" val="3350444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ltLang="fr-FR" dirty="0">
                <a:solidFill>
                  <a:schemeClr val="accent2">
                    <a:lumMod val="75000"/>
                  </a:schemeClr>
                </a:solidFill>
                <a:latin typeface="Arial Rounded MT Bold" panose="020F0704030504030204" pitchFamily="34" charset="0"/>
              </a:rPr>
              <a:t>Boucler la boucle…quel rôle Croustille le chat a-t-il joué?</a:t>
            </a:r>
          </a:p>
          <a:p>
            <a:endParaRPr lang="fr-CA" dirty="0">
              <a:solidFill>
                <a:schemeClr val="accent2">
                  <a:lumMod val="75000"/>
                </a:schemeClr>
              </a:solidFill>
              <a:latin typeface="Arial Rounded MT Bold" panose="020F0704030504030204" pitchFamily="34" charset="0"/>
            </a:endParaRPr>
          </a:p>
        </p:txBody>
      </p:sp>
      <p:sp>
        <p:nvSpPr>
          <p:cNvPr id="4" name="Espace réservé du numéro de diapositive 3"/>
          <p:cNvSpPr>
            <a:spLocks noGrp="1"/>
          </p:cNvSpPr>
          <p:nvPr>
            <p:ph type="sldNum" sz="quarter" idx="10"/>
          </p:nvPr>
        </p:nvSpPr>
        <p:spPr/>
        <p:txBody>
          <a:bodyPr/>
          <a:lstStyle/>
          <a:p>
            <a:fld id="{D6DAC6CA-E053-4EC7-B801-A64BBB9841B3}" type="slidenum">
              <a:rPr lang="en-US" smtClean="0"/>
              <a:t>13</a:t>
            </a:fld>
            <a:endParaRPr lang="en-US"/>
          </a:p>
        </p:txBody>
      </p:sp>
    </p:spTree>
    <p:extLst>
      <p:ext uri="{BB962C8B-B14F-4D97-AF65-F5344CB8AC3E}">
        <p14:creationId xmlns:p14="http://schemas.microsoft.com/office/powerpoint/2010/main" val="3825113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Merci aux collaborateurs et nous vous invitons à visionner les prochains webinaires du jeu symbolique.</a:t>
            </a:r>
          </a:p>
          <a:p>
            <a:endParaRPr lang="fr-CA" dirty="0"/>
          </a:p>
          <a:p>
            <a:r>
              <a:rPr lang="fr-CA" dirty="0"/>
              <a:t>Pour toutes informations, contactez-nous au jeusymbolique@gmail.com</a:t>
            </a:r>
          </a:p>
          <a:p>
            <a:endParaRPr lang="fr-CA" dirty="0"/>
          </a:p>
        </p:txBody>
      </p:sp>
      <p:sp>
        <p:nvSpPr>
          <p:cNvPr id="4" name="Espace réservé du numéro de diapositive 3"/>
          <p:cNvSpPr>
            <a:spLocks noGrp="1"/>
          </p:cNvSpPr>
          <p:nvPr>
            <p:ph type="sldNum" sz="quarter" idx="10"/>
          </p:nvPr>
        </p:nvSpPr>
        <p:spPr/>
        <p:txBody>
          <a:bodyPr/>
          <a:lstStyle/>
          <a:p>
            <a:fld id="{D6DAC6CA-E053-4EC7-B801-A64BBB9841B3}" type="slidenum">
              <a:rPr lang="en-US" smtClean="0"/>
              <a:t>16</a:t>
            </a:fld>
            <a:endParaRPr lang="en-US"/>
          </a:p>
        </p:txBody>
      </p:sp>
    </p:spTree>
    <p:extLst>
      <p:ext uri="{BB962C8B-B14F-4D97-AF65-F5344CB8AC3E}">
        <p14:creationId xmlns:p14="http://schemas.microsoft.com/office/powerpoint/2010/main" val="2336586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Dans cette présentation, nous verrons la posture de l’adulte dans le jeu symbolique des enfants </a:t>
            </a:r>
          </a:p>
        </p:txBody>
      </p:sp>
      <p:sp>
        <p:nvSpPr>
          <p:cNvPr id="4" name="Espace réservé du numéro de diapositive 3"/>
          <p:cNvSpPr>
            <a:spLocks noGrp="1"/>
          </p:cNvSpPr>
          <p:nvPr>
            <p:ph type="sldNum" sz="quarter" idx="10"/>
          </p:nvPr>
        </p:nvSpPr>
        <p:spPr/>
        <p:txBody>
          <a:bodyPr/>
          <a:lstStyle/>
          <a:p>
            <a:fld id="{D6DAC6CA-E053-4EC7-B801-A64BBB9841B3}" type="slidenum">
              <a:rPr lang="en-US" smtClean="0"/>
              <a:t>3</a:t>
            </a:fld>
            <a:endParaRPr lang="en-US"/>
          </a:p>
        </p:txBody>
      </p:sp>
    </p:spTree>
    <p:extLst>
      <p:ext uri="{BB962C8B-B14F-4D97-AF65-F5344CB8AC3E}">
        <p14:creationId xmlns:p14="http://schemas.microsoft.com/office/powerpoint/2010/main" val="953039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defRPr/>
            </a:pPr>
            <a:r>
              <a:rPr lang="fr-CA" b="1" dirty="0">
                <a:solidFill>
                  <a:schemeClr val="accent2">
                    <a:lumMod val="75000"/>
                  </a:schemeClr>
                </a:solidFill>
                <a:latin typeface="Arial Rounded MT Bold" panose="020F0704030504030204" pitchFamily="34" charset="0"/>
              </a:rPr>
              <a:t>Pourquoi jouer avec son enfant ? </a:t>
            </a:r>
          </a:p>
          <a:p>
            <a:pPr marL="0" indent="0">
              <a:buFontTx/>
              <a:buNone/>
              <a:defRPr/>
            </a:pPr>
            <a:endParaRPr lang="fr-CA" u="sng" dirty="0">
              <a:solidFill>
                <a:schemeClr val="accent2">
                  <a:lumMod val="75000"/>
                </a:schemeClr>
              </a:solidFill>
              <a:latin typeface="Arial Rounded MT Bold" panose="020F0704030504030204" pitchFamily="34" charset="0"/>
            </a:endParaRPr>
          </a:p>
          <a:p>
            <a:pPr>
              <a:defRPr/>
            </a:pPr>
            <a:r>
              <a:rPr lang="fr-CA" b="1" dirty="0">
                <a:solidFill>
                  <a:schemeClr val="accent2">
                    <a:lumMod val="75000"/>
                  </a:schemeClr>
                </a:solidFill>
                <a:latin typeface="Arial Rounded MT Bold" panose="020F0704030504030204" pitchFamily="34" charset="0"/>
              </a:rPr>
              <a:t>CLIC 1   </a:t>
            </a:r>
            <a:r>
              <a:rPr lang="fr-CA" dirty="0">
                <a:solidFill>
                  <a:schemeClr val="accent2">
                    <a:lumMod val="75000"/>
                  </a:schemeClr>
                </a:solidFill>
                <a:latin typeface="Arial Rounded MT Bold" panose="020F0704030504030204" pitchFamily="34" charset="0"/>
              </a:rPr>
              <a:t>Pour se relier à lui: pour qu’il sente la proximité de l’adulte</a:t>
            </a:r>
          </a:p>
          <a:p>
            <a:pPr>
              <a:defRPr/>
            </a:pPr>
            <a:r>
              <a:rPr lang="fr-CA" b="1" dirty="0">
                <a:solidFill>
                  <a:schemeClr val="accent2">
                    <a:lumMod val="75000"/>
                  </a:schemeClr>
                </a:solidFill>
                <a:latin typeface="Arial Rounded MT Bold" panose="020F0704030504030204" pitchFamily="34" charset="0"/>
              </a:rPr>
              <a:t>CLIC 2   </a:t>
            </a:r>
            <a:r>
              <a:rPr lang="fr-CA" dirty="0">
                <a:solidFill>
                  <a:schemeClr val="accent2">
                    <a:lumMod val="75000"/>
                  </a:schemeClr>
                </a:solidFill>
                <a:latin typeface="Arial Rounded MT Bold" panose="020F0704030504030204" pitchFamily="34" charset="0"/>
              </a:rPr>
              <a:t>Pour le connaître (observer son enfant, c’est connaître ses centres d’intérêts)</a:t>
            </a:r>
          </a:p>
          <a:p>
            <a:pPr>
              <a:defRPr/>
            </a:pPr>
            <a:r>
              <a:rPr lang="fr-CA" b="1" dirty="0">
                <a:solidFill>
                  <a:schemeClr val="accent2">
                    <a:lumMod val="75000"/>
                  </a:schemeClr>
                </a:solidFill>
                <a:latin typeface="Arial Rounded MT Bold" panose="020F0704030504030204" pitchFamily="34" charset="0"/>
              </a:rPr>
              <a:t>CLIC 3   </a:t>
            </a:r>
            <a:r>
              <a:rPr lang="fr-CA" dirty="0">
                <a:solidFill>
                  <a:schemeClr val="accent2">
                    <a:lumMod val="75000"/>
                  </a:schemeClr>
                </a:solidFill>
                <a:latin typeface="Arial Rounded MT Bold" panose="020F0704030504030204" pitchFamily="34" charset="0"/>
              </a:rPr>
              <a:t>Pour profiter du moment présent</a:t>
            </a:r>
          </a:p>
          <a:p>
            <a:pPr>
              <a:defRPr/>
            </a:pPr>
            <a:r>
              <a:rPr lang="fr-CA" b="1" dirty="0">
                <a:solidFill>
                  <a:schemeClr val="accent2">
                    <a:lumMod val="75000"/>
                  </a:schemeClr>
                </a:solidFill>
                <a:latin typeface="Arial Rounded MT Bold" panose="020F0704030504030204" pitchFamily="34" charset="0"/>
              </a:rPr>
              <a:t>CLIC 4   </a:t>
            </a:r>
            <a:r>
              <a:rPr lang="fr-CA" dirty="0">
                <a:solidFill>
                  <a:schemeClr val="accent2">
                    <a:lumMod val="75000"/>
                  </a:schemeClr>
                </a:solidFill>
                <a:latin typeface="Arial Rounded MT Bold" panose="020F0704030504030204" pitchFamily="34" charset="0"/>
              </a:rPr>
              <a:t>Pour réduire le stress (oublier les préoccupations d’adulte)</a:t>
            </a:r>
          </a:p>
          <a:p>
            <a:endParaRPr lang="en-US" dirty="0"/>
          </a:p>
        </p:txBody>
      </p:sp>
      <p:sp>
        <p:nvSpPr>
          <p:cNvPr id="4" name="Slide Number Placeholder 3"/>
          <p:cNvSpPr>
            <a:spLocks noGrp="1"/>
          </p:cNvSpPr>
          <p:nvPr>
            <p:ph type="sldNum" sz="quarter" idx="10"/>
          </p:nvPr>
        </p:nvSpPr>
        <p:spPr/>
        <p:txBody>
          <a:bodyPr/>
          <a:lstStyle/>
          <a:p>
            <a:fld id="{D6DAC6CA-E053-4EC7-B801-A64BBB9841B3}" type="slidenum">
              <a:rPr lang="en-US" smtClean="0"/>
              <a:t>4</a:t>
            </a:fld>
            <a:endParaRPr lang="en-US"/>
          </a:p>
        </p:txBody>
      </p:sp>
    </p:spTree>
    <p:extLst>
      <p:ext uri="{BB962C8B-B14F-4D97-AF65-F5344CB8AC3E}">
        <p14:creationId xmlns:p14="http://schemas.microsoft.com/office/powerpoint/2010/main" val="2863297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u="sng" kern="1200" dirty="0">
                <a:solidFill>
                  <a:schemeClr val="tx1"/>
                </a:solidFill>
                <a:effectLst/>
                <a:latin typeface="+mn-lt"/>
                <a:ea typeface="+mn-ea"/>
                <a:cs typeface="+mn-cs"/>
              </a:rPr>
              <a:t>Attitudes de l’adulte pour favoriser le jeu symbolique</a:t>
            </a:r>
            <a:endParaRPr lang="fr-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Faire preuve de souplesse et encourager la créativité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1" dirty="0">
                <a:solidFill>
                  <a:schemeClr val="accent2">
                    <a:lumMod val="75000"/>
                  </a:schemeClr>
                </a:solidFill>
                <a:latin typeface="Arial Rounded MT Bold" panose="020F0704030504030204" pitchFamily="34" charset="0"/>
              </a:rPr>
              <a:t>CLIC 1 </a:t>
            </a:r>
            <a:r>
              <a:rPr lang="fr-CA" sz="1200" b="1" kern="1200" dirty="0">
                <a:solidFill>
                  <a:schemeClr val="tx1"/>
                </a:solidFill>
                <a:effectLst/>
                <a:latin typeface="+mn-lt"/>
                <a:ea typeface="+mn-ea"/>
                <a:cs typeface="+mn-cs"/>
              </a:rPr>
              <a:t>(image pieds)</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Éviter d’envahir le jeu, c’est le jeu de l’enfant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Faciliter le jeu, l’adulte peut proposer et aider l’enfant.</a:t>
            </a:r>
            <a:r>
              <a:rPr lang="fr-CA" sz="1200" strike="sngStrike" kern="1200" dirty="0">
                <a:solidFill>
                  <a:schemeClr val="tx1"/>
                </a:solidFill>
                <a:effectLst/>
                <a:latin typeface="+mn-lt"/>
                <a:ea typeface="+mn-ea"/>
                <a:cs typeface="+mn-cs"/>
              </a:rPr>
              <a:t> </a:t>
            </a:r>
            <a:endParaRPr lang="fr-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b="1" dirty="0">
                <a:solidFill>
                  <a:schemeClr val="accent2">
                    <a:lumMod val="75000"/>
                  </a:schemeClr>
                </a:solidFill>
                <a:latin typeface="Arial Rounded MT Bold" panose="020F0704030504030204" pitchFamily="34" charset="0"/>
              </a:rPr>
              <a:t>CLIC 2 </a:t>
            </a:r>
            <a:r>
              <a:rPr lang="fr-CA" sz="1200" b="1" kern="1200" dirty="0">
                <a:solidFill>
                  <a:schemeClr val="tx1"/>
                </a:solidFill>
                <a:effectLst/>
                <a:latin typeface="+mn-lt"/>
                <a:ea typeface="+mn-ea"/>
                <a:cs typeface="+mn-cs"/>
              </a:rPr>
              <a:t>(image des pions)</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Nommer ce qui est fait, nos émotions</a:t>
            </a:r>
            <a:endParaRPr lang="fr-CA"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Jouer pour jouer et éviter d’enseigner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1" dirty="0">
                <a:solidFill>
                  <a:schemeClr val="accent2">
                    <a:lumMod val="75000"/>
                  </a:schemeClr>
                </a:solidFill>
                <a:latin typeface="Arial Rounded MT Bold" panose="020F0704030504030204" pitchFamily="34" charset="0"/>
              </a:rPr>
              <a:t>CLIC 3 </a:t>
            </a:r>
            <a:r>
              <a:rPr lang="fr-CA" sz="1200" b="1" kern="1200" dirty="0">
                <a:solidFill>
                  <a:schemeClr val="tx1"/>
                </a:solidFill>
                <a:effectLst/>
                <a:latin typeface="+mn-lt"/>
                <a:ea typeface="+mn-ea"/>
                <a:cs typeface="+mn-cs"/>
              </a:rPr>
              <a:t>(image des mains)</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Encourager l’enfant s’exprimer à sa façon  </a:t>
            </a:r>
          </a:p>
          <a:p>
            <a:endParaRPr lang="fr-CA" dirty="0"/>
          </a:p>
        </p:txBody>
      </p:sp>
      <p:sp>
        <p:nvSpPr>
          <p:cNvPr id="4" name="Espace réservé du numéro de diapositive 3"/>
          <p:cNvSpPr>
            <a:spLocks noGrp="1"/>
          </p:cNvSpPr>
          <p:nvPr>
            <p:ph type="sldNum" sz="quarter" idx="10"/>
          </p:nvPr>
        </p:nvSpPr>
        <p:spPr/>
        <p:txBody>
          <a:bodyPr/>
          <a:lstStyle/>
          <a:p>
            <a:fld id="{D6DAC6CA-E053-4EC7-B801-A64BBB9841B3}" type="slidenum">
              <a:rPr lang="en-US" smtClean="0"/>
              <a:t>5</a:t>
            </a:fld>
            <a:endParaRPr lang="en-US"/>
          </a:p>
        </p:txBody>
      </p:sp>
    </p:spTree>
    <p:extLst>
      <p:ext uri="{BB962C8B-B14F-4D97-AF65-F5344CB8AC3E}">
        <p14:creationId xmlns:p14="http://schemas.microsoft.com/office/powerpoint/2010/main" val="4048881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1" dirty="0">
                <a:solidFill>
                  <a:schemeClr val="accent2">
                    <a:lumMod val="75000"/>
                  </a:schemeClr>
                </a:solidFill>
                <a:latin typeface="Arial Rounded MT Bold" panose="020F0704030504030204" pitchFamily="34" charset="0"/>
              </a:rPr>
              <a:t>CLIC 1 </a:t>
            </a:r>
            <a:r>
              <a:rPr lang="fr-CA" sz="120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image garçon sur le pont</a:t>
            </a:r>
            <a:r>
              <a:rPr lang="fr-CA"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kern="1200" dirty="0">
                <a:solidFill>
                  <a:schemeClr val="tx1"/>
                </a:solidFill>
                <a:effectLst/>
                <a:latin typeface="+mn-lt"/>
                <a:ea typeface="+mn-ea"/>
                <a:cs typeface="+mn-cs"/>
              </a:rPr>
              <a:t>Apprendre à l’enfant la solitude dans un environnement sécurisant : l’enfant peut jouer à son jeu dans une pièce pendant que l’adulte est occupé à autre chose dans la même pièce (l’enfant intérioriser la présence de l’adulte au fil de ses pratiques et il apprendra à jouer seul: plus l’enfant est petit, plus la proximité de l’adulte est importante. Donc à l’inverse, plus l’enfant grandit, plus il est en mesure d’organiser son environnement </a:t>
            </a:r>
            <a:r>
              <a:rPr lang="fr-CA" sz="1200" b="1" kern="1200" dirty="0">
                <a:solidFill>
                  <a:schemeClr val="tx1"/>
                </a:solidFill>
                <a:effectLst/>
                <a:latin typeface="+mn-lt"/>
                <a:ea typeface="+mn-ea"/>
                <a:cs typeface="+mn-cs"/>
              </a:rPr>
              <a:t>sous l’œil attentif</a:t>
            </a:r>
            <a:r>
              <a:rPr lang="fr-CA" sz="1200" kern="1200" dirty="0">
                <a:solidFill>
                  <a:schemeClr val="tx1"/>
                </a:solidFill>
                <a:effectLst/>
                <a:latin typeface="+mn-lt"/>
                <a:ea typeface="+mn-ea"/>
                <a:cs typeface="+mn-cs"/>
              </a:rPr>
              <a:t> de l’adulte.</a:t>
            </a:r>
          </a:p>
          <a:p>
            <a:pPr marL="171450" lvl="0" indent="-171450">
              <a:buFont typeface="Arial" panose="020B0604020202020204" pitchFamily="34" charset="0"/>
              <a:buChar char="•"/>
            </a:pPr>
            <a:r>
              <a:rPr lang="fr-CA" b="1" dirty="0">
                <a:solidFill>
                  <a:schemeClr val="accent2">
                    <a:lumMod val="75000"/>
                  </a:schemeClr>
                </a:solidFill>
                <a:latin typeface="Arial Rounded MT Bold" panose="020F0704030504030204" pitchFamily="34" charset="0"/>
              </a:rPr>
              <a:t>CLIC 2 </a:t>
            </a:r>
            <a:r>
              <a:rPr lang="fr-CA" sz="120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image fille rêveuse</a:t>
            </a:r>
            <a:r>
              <a:rPr lang="fr-CA"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Accueillir la tristesse, la joie, la colère, encourager l’imagination, laisser l’enfant rêver</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Accepter les répétitions, les longueurs (il ne faut pas oublier </a:t>
            </a:r>
            <a:r>
              <a:rPr lang="fr-CA" sz="1200" b="1" kern="1200" dirty="0">
                <a:solidFill>
                  <a:schemeClr val="tx1"/>
                </a:solidFill>
                <a:effectLst/>
                <a:latin typeface="+mn-lt"/>
                <a:ea typeface="+mn-ea"/>
                <a:cs typeface="+mn-cs"/>
              </a:rPr>
              <a:t>que le rythme de l’enfant est plus lent que celui de l’adulte</a:t>
            </a:r>
            <a:r>
              <a:rPr lang="fr-CA" sz="1200" kern="1200" dirty="0">
                <a:solidFill>
                  <a:schemeClr val="tx1"/>
                </a:solidFill>
                <a:effectLst/>
                <a:latin typeface="+mn-lt"/>
                <a:ea typeface="+mn-ea"/>
                <a:cs typeface="+mn-cs"/>
              </a:rPr>
              <a:t>). Il a besoin de recommencer pour « faire connecter le filage dans son cerveau »)</a:t>
            </a:r>
          </a:p>
          <a:p>
            <a:pPr marL="171450" lvl="0" indent="-171450">
              <a:buFont typeface="Arial" panose="020B0604020202020204" pitchFamily="34" charset="0"/>
              <a:buChar char="•"/>
            </a:pPr>
            <a:r>
              <a:rPr lang="fr-CA" b="1" dirty="0">
                <a:solidFill>
                  <a:schemeClr val="accent2">
                    <a:lumMod val="75000"/>
                  </a:schemeClr>
                </a:solidFill>
                <a:latin typeface="Arial Rounded MT Bold" panose="020F0704030504030204" pitchFamily="34" charset="0"/>
              </a:rPr>
              <a:t>CLIC 3 </a:t>
            </a:r>
            <a:r>
              <a:rPr lang="fr-CA" sz="1200" b="1" kern="1200" dirty="0">
                <a:solidFill>
                  <a:schemeClr val="tx1"/>
                </a:solidFill>
                <a:effectLst/>
                <a:latin typeface="+mn-lt"/>
                <a:ea typeface="+mn-ea"/>
                <a:cs typeface="+mn-cs"/>
              </a:rPr>
              <a:t>(image deux petits blonds)</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Permettent à l’enfant de changer la fonction ou les règles du jeu, jouet  fourni.  On doit offrir du matériel qui répond à son niveau de développement</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Favoriser la présence de participants dans les jeux (favoriser le contact entre enfant)</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Jouer pour le plaisir et dans le plaisir</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jeu symbolique </a:t>
            </a:r>
            <a:r>
              <a:rPr lang="fr-CA" sz="1200" u="sng" kern="1200" dirty="0">
                <a:solidFill>
                  <a:schemeClr val="tx1"/>
                </a:solidFill>
                <a:effectLst/>
                <a:latin typeface="+mn-lt"/>
                <a:ea typeface="+mn-ea"/>
                <a:cs typeface="+mn-cs"/>
              </a:rPr>
              <a:t>demande un lâcher prise de l’adulte.</a:t>
            </a:r>
            <a:r>
              <a:rPr lang="fr-CA" sz="1200" kern="1200" dirty="0">
                <a:solidFill>
                  <a:schemeClr val="tx1"/>
                </a:solidFill>
                <a:effectLst/>
                <a:latin typeface="+mn-lt"/>
                <a:ea typeface="+mn-ea"/>
                <a:cs typeface="+mn-cs"/>
              </a:rPr>
              <a:t> </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jeu est le seul domaine où l’enfant décide par lui-même : en d’autres temps, l’adulte décide de l’activité, du lieu, des participants…</a:t>
            </a:r>
            <a:endParaRPr lang="fr-CA" dirty="0"/>
          </a:p>
        </p:txBody>
      </p:sp>
      <p:sp>
        <p:nvSpPr>
          <p:cNvPr id="4" name="Espace réservé du numéro de diapositive 3"/>
          <p:cNvSpPr>
            <a:spLocks noGrp="1"/>
          </p:cNvSpPr>
          <p:nvPr>
            <p:ph type="sldNum" sz="quarter" idx="10"/>
          </p:nvPr>
        </p:nvSpPr>
        <p:spPr/>
        <p:txBody>
          <a:bodyPr/>
          <a:lstStyle/>
          <a:p>
            <a:fld id="{D6DAC6CA-E053-4EC7-B801-A64BBB9841B3}" type="slidenum">
              <a:rPr lang="en-US" smtClean="0"/>
              <a:t>6</a:t>
            </a:fld>
            <a:endParaRPr lang="en-US"/>
          </a:p>
        </p:txBody>
      </p:sp>
    </p:spTree>
    <p:extLst>
      <p:ext uri="{BB962C8B-B14F-4D97-AF65-F5344CB8AC3E}">
        <p14:creationId xmlns:p14="http://schemas.microsoft.com/office/powerpoint/2010/main" val="121155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ltLang="fr-FR" b="1" dirty="0">
                <a:solidFill>
                  <a:schemeClr val="accent2">
                    <a:lumMod val="75000"/>
                  </a:schemeClr>
                </a:solidFill>
                <a:latin typeface="Arial Rounded MT Bold" panose="020F0704030504030204" pitchFamily="34" charset="0"/>
              </a:rPr>
              <a:t>Aménagement et matériel: jouer à rien avec pas grand chose! </a:t>
            </a:r>
            <a:r>
              <a:rPr lang="fr-CA" dirty="0"/>
              <a:t>Ici, il est à se demander, comment l’enfant peut-il se mettre en action de jeu symbolique avec le contexte matériel existant?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altLang="fr-FR" b="1" dirty="0">
              <a:solidFill>
                <a:schemeClr val="accent2">
                  <a:lumMod val="75000"/>
                </a:schemeClr>
              </a:solidFill>
              <a:latin typeface="Arial Rounded MT Bold" panose="020F07040305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solidFill>
                  <a:schemeClr val="accent2">
                    <a:lumMod val="75000"/>
                  </a:schemeClr>
                </a:solidFill>
                <a:latin typeface="Arial Rounded MT Bold" panose="020F0704030504030204" pitchFamily="34" charset="0"/>
              </a:rPr>
              <a:t>CLICS     </a:t>
            </a:r>
            <a:r>
              <a:rPr lang="fr-CA" altLang="fr-FR" b="1" dirty="0">
                <a:solidFill>
                  <a:schemeClr val="accent2">
                    <a:lumMod val="75000"/>
                  </a:schemeClr>
                </a:solidFill>
                <a:latin typeface="Arial Rounded MT Bold" panose="020F0704030504030204" pitchFamily="34" charset="0"/>
              </a:rPr>
              <a:t>Faire dérouler les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alt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altLang="fr-FR" dirty="0"/>
              <a:t>PLUS L’ENFANT EST PETIT, PLUS LE MATÉRIEL EST COLLÉ SUR SON VÉCU.</a:t>
            </a:r>
          </a:p>
          <a:p>
            <a:endParaRPr lang="fr-CA" dirty="0"/>
          </a:p>
          <a:p>
            <a:r>
              <a:rPr lang="fr-CA" dirty="0"/>
              <a:t>La bonne nouvelle est que le jeu symbolique peut s’adapter à tout environnement.</a:t>
            </a:r>
          </a:p>
        </p:txBody>
      </p:sp>
      <p:sp>
        <p:nvSpPr>
          <p:cNvPr id="4" name="Espace réservé du numéro de diapositive 3"/>
          <p:cNvSpPr>
            <a:spLocks noGrp="1"/>
          </p:cNvSpPr>
          <p:nvPr>
            <p:ph type="sldNum" sz="quarter" idx="10"/>
          </p:nvPr>
        </p:nvSpPr>
        <p:spPr/>
        <p:txBody>
          <a:bodyPr/>
          <a:lstStyle/>
          <a:p>
            <a:fld id="{D6DAC6CA-E053-4EC7-B801-A64BBB9841B3}" type="slidenum">
              <a:rPr lang="en-US" smtClean="0"/>
              <a:t>7</a:t>
            </a:fld>
            <a:endParaRPr lang="en-US"/>
          </a:p>
        </p:txBody>
      </p:sp>
    </p:spTree>
    <p:extLst>
      <p:ext uri="{BB962C8B-B14F-4D97-AF65-F5344CB8AC3E}">
        <p14:creationId xmlns:p14="http://schemas.microsoft.com/office/powerpoint/2010/main" val="1329594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ltLang="fr-FR" sz="1200" b="1" dirty="0">
                <a:solidFill>
                  <a:schemeClr val="accent2">
                    <a:lumMod val="75000"/>
                  </a:schemeClr>
                </a:solidFill>
                <a:latin typeface="Arial Rounded MT Bold" panose="020F0704030504030204" pitchFamily="34" charset="0"/>
              </a:rPr>
              <a:t>Les paniers à trésors</a:t>
            </a:r>
          </a:p>
          <a:p>
            <a:endParaRPr lang="fr-CA" altLang="fr-FR" sz="1200" b="1" dirty="0">
              <a:solidFill>
                <a:schemeClr val="accent2">
                  <a:lumMod val="75000"/>
                </a:schemeClr>
              </a:solidFill>
              <a:latin typeface="Arial Rounded MT Bold" panose="020F0704030504030204" pitchFamily="34" charset="0"/>
            </a:endParaRPr>
          </a:p>
          <a:p>
            <a:r>
              <a:rPr lang="fr-CA" b="1" dirty="0">
                <a:solidFill>
                  <a:schemeClr val="accent2">
                    <a:lumMod val="75000"/>
                  </a:schemeClr>
                </a:solidFill>
                <a:latin typeface="Arial Rounded MT Bold" panose="020F0704030504030204" pitchFamily="34" charset="0"/>
              </a:rPr>
              <a:t>CLIC 1  </a:t>
            </a:r>
            <a:r>
              <a:rPr lang="fr-CA" altLang="fr-FR" sz="1200" b="1" dirty="0">
                <a:solidFill>
                  <a:schemeClr val="accent2">
                    <a:lumMod val="75000"/>
                  </a:schemeClr>
                </a:solidFill>
                <a:latin typeface="Arial Rounded MT Bold" panose="020F0704030504030204" pitchFamily="34" charset="0"/>
              </a:rPr>
              <a:t>Première image</a:t>
            </a:r>
          </a:p>
          <a:p>
            <a:endParaRPr lang="fr-CA" sz="1200" b="1" dirty="0">
              <a:solidFill>
                <a:schemeClr val="accent2">
                  <a:lumMod val="75000"/>
                </a:schemeClr>
              </a:solidFill>
              <a:latin typeface="Arial Rounded MT Bold" panose="020F0704030504030204" pitchFamily="34" charset="0"/>
            </a:endParaRPr>
          </a:p>
          <a:p>
            <a:r>
              <a:rPr lang="fr-CA" sz="1200" b="1" dirty="0">
                <a:solidFill>
                  <a:schemeClr val="accent2">
                    <a:lumMod val="75000"/>
                  </a:schemeClr>
                </a:solidFill>
                <a:latin typeface="Arial Rounded MT Bold" panose="020F0704030504030204" pitchFamily="34" charset="0"/>
              </a:rPr>
              <a:t>Il s’agit de remplir un contenant (panier, bac, boîte) d’objets du quotidien, qui sont propres et sécuritaires, et de laisser explorer l’enfant. </a:t>
            </a:r>
            <a:r>
              <a:rPr lang="fr-CA" sz="1200" b="0" i="0" kern="1200" dirty="0">
                <a:solidFill>
                  <a:schemeClr val="tx1"/>
                </a:solidFill>
                <a:effectLst/>
                <a:latin typeface="+mn-lt"/>
                <a:ea typeface="+mn-ea"/>
                <a:cs typeface="+mn-cs"/>
              </a:rPr>
              <a:t>On peut s'appliquer à penser aux différents sens que les objets proposés sollicitent, et penser à ce qu'ils induisent au niveau des sensations tactiles, de l'odorat, du goût et de l'ouïe.</a:t>
            </a:r>
          </a:p>
          <a:p>
            <a:endParaRPr lang="fr-CA" sz="1200" b="0" i="0" kern="1200" dirty="0">
              <a:solidFill>
                <a:schemeClr val="tx1"/>
              </a:solidFill>
              <a:effectLst/>
              <a:latin typeface="+mn-lt"/>
              <a:ea typeface="+mn-ea"/>
              <a:cs typeface="+mn-cs"/>
            </a:endParaRPr>
          </a:p>
          <a:p>
            <a:endParaRPr lang="fr-CA" sz="1200" b="0" i="0" kern="1200" dirty="0">
              <a:solidFill>
                <a:schemeClr val="tx1"/>
              </a:solidFill>
              <a:effectLst/>
              <a:latin typeface="+mn-lt"/>
              <a:ea typeface="+mn-ea"/>
              <a:cs typeface="+mn-cs"/>
            </a:endParaRPr>
          </a:p>
          <a:p>
            <a:r>
              <a:rPr lang="fr-CA" sz="1200" b="0" i="0" kern="1200" dirty="0">
                <a:solidFill>
                  <a:schemeClr val="tx1"/>
                </a:solidFill>
                <a:effectLst/>
                <a:latin typeface="+mn-lt"/>
                <a:ea typeface="+mn-ea"/>
                <a:cs typeface="+mn-cs"/>
              </a:rPr>
              <a:t>De fait, l’adulte pourra observer l’enfant découvrir les particularités des objets, des scénarios de jeu initiés, bref d’observer comment l’enfant joue avec ses images mentales.</a:t>
            </a:r>
          </a:p>
          <a:p>
            <a:endParaRPr lang="fr-CA" sz="1200" b="0" i="0" kern="1200" dirty="0">
              <a:solidFill>
                <a:schemeClr val="tx1"/>
              </a:solidFill>
              <a:effectLst/>
              <a:latin typeface="+mn-lt"/>
              <a:ea typeface="+mn-ea"/>
              <a:cs typeface="+mn-cs"/>
            </a:endParaRPr>
          </a:p>
          <a:p>
            <a:r>
              <a:rPr lang="fr-CA" sz="1200" b="0" i="0" kern="1200" dirty="0">
                <a:solidFill>
                  <a:schemeClr val="tx1"/>
                </a:solidFill>
                <a:effectLst/>
                <a:latin typeface="+mn-lt"/>
                <a:ea typeface="+mn-ea"/>
                <a:cs typeface="+mn-cs"/>
              </a:rPr>
              <a:t>Voici des exemples </a:t>
            </a:r>
            <a:r>
              <a:rPr lang="fr-CA" b="1" dirty="0">
                <a:solidFill>
                  <a:schemeClr val="accent2">
                    <a:lumMod val="75000"/>
                  </a:schemeClr>
                </a:solidFill>
                <a:latin typeface="Arial Rounded MT Bold" panose="020F0704030504030204" pitchFamily="34" charset="0"/>
              </a:rPr>
              <a:t>CLIC 2 et 3 </a:t>
            </a:r>
            <a:r>
              <a:rPr lang="fr-CA" sz="1200" b="0" i="0" kern="1200" dirty="0">
                <a:solidFill>
                  <a:schemeClr val="tx1"/>
                </a:solidFill>
                <a:effectLst/>
                <a:latin typeface="+mn-lt"/>
                <a:ea typeface="+mn-ea"/>
                <a:cs typeface="+mn-cs"/>
              </a:rPr>
              <a:t>(deux autres images)</a:t>
            </a:r>
          </a:p>
          <a:p>
            <a:br>
              <a:rPr lang="fr-CA" dirty="0"/>
            </a:br>
            <a:endParaRPr lang="fr-CA" dirty="0"/>
          </a:p>
        </p:txBody>
      </p:sp>
      <p:sp>
        <p:nvSpPr>
          <p:cNvPr id="4" name="Espace réservé du numéro de diapositive 3"/>
          <p:cNvSpPr>
            <a:spLocks noGrp="1"/>
          </p:cNvSpPr>
          <p:nvPr>
            <p:ph type="sldNum" sz="quarter" idx="10"/>
          </p:nvPr>
        </p:nvSpPr>
        <p:spPr/>
        <p:txBody>
          <a:bodyPr/>
          <a:lstStyle/>
          <a:p>
            <a:fld id="{D6DAC6CA-E053-4EC7-B801-A64BBB9841B3}" type="slidenum">
              <a:rPr lang="en-US" smtClean="0"/>
              <a:t>8</a:t>
            </a:fld>
            <a:endParaRPr lang="en-US"/>
          </a:p>
        </p:txBody>
      </p:sp>
    </p:spTree>
    <p:extLst>
      <p:ext uri="{BB962C8B-B14F-4D97-AF65-F5344CB8AC3E}">
        <p14:creationId xmlns:p14="http://schemas.microsoft.com/office/powerpoint/2010/main" val="343386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Il est possible de transférer ce potentiel de jeu dans les routines quotidiennes. Étant donné que l’enfant qui  se place en position de jeu collabore avec plus de facilité, pourquoi ne pas en profiter!</a:t>
            </a:r>
          </a:p>
          <a:p>
            <a:endParaRPr lang="fr-CA" dirty="0"/>
          </a:p>
          <a:p>
            <a:r>
              <a:rPr lang="fr-CA" dirty="0"/>
              <a:t>Voici des idées :</a:t>
            </a:r>
          </a:p>
          <a:p>
            <a:r>
              <a:rPr lang="fr-CA" b="1" dirty="0">
                <a:solidFill>
                  <a:schemeClr val="accent2">
                    <a:lumMod val="75000"/>
                  </a:schemeClr>
                </a:solidFill>
                <a:latin typeface="Arial Rounded MT Bold" panose="020F0704030504030204" pitchFamily="34" charset="0"/>
              </a:rPr>
              <a:t>CLIC 1 </a:t>
            </a:r>
            <a:r>
              <a:rPr lang="fr-CA" dirty="0"/>
              <a:t>Le lancer de la débarbouillette</a:t>
            </a:r>
          </a:p>
          <a:p>
            <a:r>
              <a:rPr lang="fr-CA" b="1" dirty="0">
                <a:solidFill>
                  <a:schemeClr val="accent2">
                    <a:lumMod val="75000"/>
                  </a:schemeClr>
                </a:solidFill>
                <a:latin typeface="Arial Rounded MT Bold" panose="020F0704030504030204" pitchFamily="34" charset="0"/>
              </a:rPr>
              <a:t>CLIC 2 </a:t>
            </a:r>
            <a:r>
              <a:rPr lang="fr-CA" dirty="0"/>
              <a:t>La montée du bac</a:t>
            </a:r>
          </a:p>
          <a:p>
            <a:r>
              <a:rPr lang="fr-CA" b="1" dirty="0">
                <a:solidFill>
                  <a:schemeClr val="accent2">
                    <a:lumMod val="75000"/>
                  </a:schemeClr>
                </a:solidFill>
                <a:latin typeface="Arial Rounded MT Bold" panose="020F0704030504030204" pitchFamily="34" charset="0"/>
              </a:rPr>
              <a:t>CLIC 3 </a:t>
            </a:r>
            <a:r>
              <a:rPr lang="fr-CA" dirty="0"/>
              <a:t>Le parcours du dîner</a:t>
            </a:r>
          </a:p>
          <a:p>
            <a:endParaRPr lang="fr-CA" dirty="0"/>
          </a:p>
        </p:txBody>
      </p:sp>
      <p:sp>
        <p:nvSpPr>
          <p:cNvPr id="4" name="Espace réservé du numéro de diapositive 3"/>
          <p:cNvSpPr>
            <a:spLocks noGrp="1"/>
          </p:cNvSpPr>
          <p:nvPr>
            <p:ph type="sldNum" sz="quarter" idx="10"/>
          </p:nvPr>
        </p:nvSpPr>
        <p:spPr/>
        <p:txBody>
          <a:bodyPr/>
          <a:lstStyle/>
          <a:p>
            <a:fld id="{D6DAC6CA-E053-4EC7-B801-A64BBB9841B3}" type="slidenum">
              <a:rPr lang="en-US" smtClean="0"/>
              <a:t>9</a:t>
            </a:fld>
            <a:endParaRPr lang="en-US"/>
          </a:p>
        </p:txBody>
      </p:sp>
    </p:spTree>
    <p:extLst>
      <p:ext uri="{BB962C8B-B14F-4D97-AF65-F5344CB8AC3E}">
        <p14:creationId xmlns:p14="http://schemas.microsoft.com/office/powerpoint/2010/main" val="3181169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chemeClr val="accent2">
                    <a:lumMod val="75000"/>
                  </a:schemeClr>
                </a:solidFill>
                <a:latin typeface="Arial Rounded MT Bold" panose="020F0704030504030204" pitchFamily="34" charset="0"/>
              </a:rPr>
              <a:t>CLIC 1  </a:t>
            </a:r>
            <a:r>
              <a:rPr lang="fr-CA" dirty="0"/>
              <a:t>Jouer pour jouer</a:t>
            </a:r>
          </a:p>
          <a:p>
            <a:r>
              <a:rPr lang="fr-CA" b="1" dirty="0">
                <a:solidFill>
                  <a:schemeClr val="accent2">
                    <a:lumMod val="75000"/>
                  </a:schemeClr>
                </a:solidFill>
                <a:latin typeface="Arial Rounded MT Bold" panose="020F0704030504030204" pitchFamily="34" charset="0"/>
              </a:rPr>
              <a:t>CLIC 2  </a:t>
            </a:r>
            <a:r>
              <a:rPr lang="fr-CA" dirty="0"/>
              <a:t>Et le bain payant!</a:t>
            </a:r>
          </a:p>
          <a:p>
            <a:endParaRPr lang="fr-CA" dirty="0"/>
          </a:p>
          <a:p>
            <a:pPr lvl="0"/>
            <a:r>
              <a:rPr lang="fr-CA" dirty="0"/>
              <a:t>Ces images nous démontrent bien que </a:t>
            </a:r>
            <a:r>
              <a:rPr lang="fr-CA" sz="1200" kern="1200" dirty="0">
                <a:solidFill>
                  <a:schemeClr val="tx1"/>
                </a:solidFill>
                <a:effectLst/>
                <a:latin typeface="+mn-lt"/>
                <a:ea typeface="+mn-ea"/>
                <a:cs typeface="+mn-cs"/>
              </a:rPr>
              <a:t>« Ne rien faire n’existe pas, l’espace mental est rempli d’idées »</a:t>
            </a:r>
          </a:p>
          <a:p>
            <a:pPr lvl="0"/>
            <a:r>
              <a:rPr lang="fr-CA" sz="1200" kern="1200" dirty="0">
                <a:solidFill>
                  <a:schemeClr val="tx1"/>
                </a:solidFill>
                <a:effectLst/>
                <a:latin typeface="+mn-lt"/>
                <a:ea typeface="+mn-ea"/>
                <a:cs typeface="+mn-cs"/>
              </a:rPr>
              <a:t>Et que l’ « on ne joue jamais vraiment à rien. C’est en fait donner du temps libre pour rêver et imaginer »</a:t>
            </a: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C’est une invitation à récupérer les contenants de plastique, les boîtes de cartons de toutes formes et grandeurs, bac à vaisselle, panier à linge, rouleau de carton, objets de la nature, corde, éponges pour jouer!</a:t>
            </a:r>
          </a:p>
          <a:p>
            <a:pPr lvl="0"/>
            <a:endParaRPr lang="fr-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10"/>
          </p:nvPr>
        </p:nvSpPr>
        <p:spPr/>
        <p:txBody>
          <a:bodyPr/>
          <a:lstStyle/>
          <a:p>
            <a:fld id="{D6DAC6CA-E053-4EC7-B801-A64BBB9841B3}" type="slidenum">
              <a:rPr lang="en-US" smtClean="0"/>
              <a:t>10</a:t>
            </a:fld>
            <a:endParaRPr lang="en-US"/>
          </a:p>
        </p:txBody>
      </p:sp>
    </p:spTree>
    <p:extLst>
      <p:ext uri="{BB962C8B-B14F-4D97-AF65-F5344CB8AC3E}">
        <p14:creationId xmlns:p14="http://schemas.microsoft.com/office/powerpoint/2010/main" val="27083394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free-power-point-templates.com/"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86200" y="2362200"/>
            <a:ext cx="5105400" cy="1066800"/>
          </a:xfrm>
        </p:spPr>
        <p:txBody>
          <a:bodyPr>
            <a:normAutofit/>
          </a:bodyPr>
          <a:lstStyle>
            <a:lvl1pPr algn="ctr">
              <a:defRPr sz="4400" baseline="0">
                <a:solidFill>
                  <a:schemeClr val="tx1">
                    <a:lumMod val="85000"/>
                    <a:lumOff val="15000"/>
                  </a:schemeClr>
                </a:solidFill>
              </a:defRPr>
            </a:lvl1pPr>
          </a:lstStyle>
          <a:p>
            <a:r>
              <a:rPr lang="en-US" dirty="0"/>
              <a:t>Your Master Title</a:t>
            </a:r>
          </a:p>
        </p:txBody>
      </p:sp>
      <p:sp>
        <p:nvSpPr>
          <p:cNvPr id="3" name="Subtitle 2"/>
          <p:cNvSpPr>
            <a:spLocks noGrp="1"/>
          </p:cNvSpPr>
          <p:nvPr>
            <p:ph type="subTitle" idx="1"/>
          </p:nvPr>
        </p:nvSpPr>
        <p:spPr>
          <a:xfrm>
            <a:off x="3962400" y="3429000"/>
            <a:ext cx="4953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53074F12-AA26-4AC8-9962-C36BB8F32554}" type="datetimeFigureOut">
              <a:rPr lang="en-US" smtClean="0"/>
              <a:pPr/>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‹N°›</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a:t>
            </a:fld>
            <a:endParaRPr lang="en-US"/>
          </a:p>
        </p:txBody>
      </p:sp>
      <p:pic>
        <p:nvPicPr>
          <p:cNvPr id="7" name="Picture 6" descr="E:\websites\free-power-point-templates\2012\logos.png">
            <a:hlinkClick r:id="rId2"/>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1752600" y="2849092"/>
            <a:ext cx="1951712" cy="7026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0"/>
            <a:ext cx="8229600" cy="1143000"/>
          </a:xfrm>
        </p:spPr>
        <p:txBody>
          <a:bodyPr>
            <a:normAutofit/>
          </a:bodyPr>
          <a:lstStyle>
            <a:lvl1pPr algn="l">
              <a:defRPr sz="3600">
                <a:solidFill>
                  <a:schemeClr val="tx1">
                    <a:lumMod val="85000"/>
                    <a:lumOff val="15000"/>
                  </a:schemeClr>
                </a:solidFill>
              </a:defRPr>
            </a:lvl1pPr>
          </a:lstStyle>
          <a:p>
            <a:r>
              <a:rPr lang="fr-FR"/>
              <a:t>Modifiez le style du titre</a:t>
            </a:r>
            <a:endParaRPr lang="en-US" dirty="0"/>
          </a:p>
        </p:txBody>
      </p:sp>
      <p:sp>
        <p:nvSpPr>
          <p:cNvPr id="3" name="Content Placeholder 2"/>
          <p:cNvSpPr>
            <a:spLocks noGrp="1"/>
          </p:cNvSpPr>
          <p:nvPr>
            <p:ph idx="1"/>
          </p:nvPr>
        </p:nvSpPr>
        <p:spPr>
          <a:xfrm>
            <a:off x="448965" y="1443835"/>
            <a:ext cx="82296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8400" y="1295400"/>
            <a:ext cx="6710784" cy="1143000"/>
          </a:xfrm>
        </p:spPr>
        <p:txBody>
          <a:bodyPr>
            <a:normAutofit/>
          </a:bodyPr>
          <a:lstStyle>
            <a:lvl1pPr algn="l">
              <a:defRPr sz="3600">
                <a:solidFill>
                  <a:schemeClr val="tx1">
                    <a:lumMod val="85000"/>
                    <a:lumOff val="15000"/>
                  </a:schemeClr>
                </a:solidFill>
              </a:defRPr>
            </a:lvl1pPr>
          </a:lstStyle>
          <a:p>
            <a:r>
              <a:rPr lang="fr-FR"/>
              <a:t>Modifiez le style du titre</a:t>
            </a:r>
            <a:endParaRPr lang="en-US" dirty="0"/>
          </a:p>
        </p:txBody>
      </p:sp>
      <p:sp>
        <p:nvSpPr>
          <p:cNvPr id="3" name="Content Placeholder 2"/>
          <p:cNvSpPr>
            <a:spLocks noGrp="1"/>
          </p:cNvSpPr>
          <p:nvPr>
            <p:ph idx="1"/>
          </p:nvPr>
        </p:nvSpPr>
        <p:spPr>
          <a:xfrm>
            <a:off x="2438400" y="2464598"/>
            <a:ext cx="6710784"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53074F12-AA26-4AC8-9962-C36BB8F32554}" type="datetimeFigureOut">
              <a:rPr lang="en-US" smtClean="0"/>
              <a:pPr/>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3074F12-AA26-4AC8-9962-C36BB8F32554}" type="datetimeFigureOut">
              <a:rPr lang="en-US" smtClean="0"/>
              <a:pPr/>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‹N°›</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0"/>
            <a:ext cx="8229600" cy="1143000"/>
          </a:xfrm>
        </p:spPr>
        <p:txBody>
          <a:bodyPr>
            <a:normAutofit/>
          </a:bodyPr>
          <a:lstStyle>
            <a:lvl1pPr algn="l">
              <a:defRPr sz="360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457200" y="1443835"/>
            <a:ext cx="4040188" cy="639762"/>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457200" y="2073697"/>
            <a:ext cx="4040188"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45025" y="1443835"/>
            <a:ext cx="4041775" cy="639762"/>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645025" y="2073697"/>
            <a:ext cx="4041775"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4/17/2018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‹N°›</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pPr/>
              <a:t>4/17/2018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‹N°›</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4/17/2018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‹N°›</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endParaRPr lang="en-US"/>
          </a:p>
        </p:txBody>
      </p:sp>
      <p:sp>
        <p:nvSpPr>
          <p:cNvPr id="3" name="Content Placeholder 2"/>
          <p:cNvSpPr>
            <a:spLocks noGrp="1"/>
          </p:cNvSpPr>
          <p:nvPr>
            <p:ph idx="1"/>
          </p:nvPr>
        </p:nvSpPr>
        <p:spPr>
          <a:xfrm>
            <a:off x="3575050" y="273050"/>
            <a:ext cx="5111750"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53074F12-AA26-4AC8-9962-C36BB8F32554}" type="datetimeFigureOut">
              <a:rPr lang="en-US" smtClean="0"/>
              <a:pPr/>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‹N°›</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fr-FR"/>
              <a:t>Modifiez le style du titre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4/17/2018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‹N°›</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b="1" kern="1200">
          <a:solidFill>
            <a:schemeClr val="tx1">
              <a:lumMod val="85000"/>
              <a:lumOff val="15000"/>
            </a:schemeClr>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lumMod val="75000"/>
              <a:lumOff val="25000"/>
            </a:schemeClr>
          </a:solidFill>
          <a:latin typeface="Microsoft New Tai Lue" pitchFamily="34" charset="0"/>
          <a:ea typeface="+mn-ea"/>
          <a:cs typeface="Microsoft New Tai Lue"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icrosoft New Tai Lue" pitchFamily="34" charset="0"/>
          <a:ea typeface="+mn-ea"/>
          <a:cs typeface="Microsoft New Tai Lue"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icrosoft New Tai Lue" pitchFamily="34" charset="0"/>
          <a:ea typeface="+mn-ea"/>
          <a:cs typeface="Microsoft New Tai Lue"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www.free-power-point-templates.com/" TargetMode="External"/><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25.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7.emf"/><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hyperlink" Target="http://www.canalvie.com/famille/education-et-comportement/articles-education-et-comportement/ces-enfants-qui-grandissent-sans-jouets-1.1437408" TargetMode="External"/><Relationship Id="rId7" Type="http://schemas.openxmlformats.org/officeDocument/2006/relationships/hyperlink" Target="http://apprendreaeduquer.fr/jeu-heuristique/" TargetMode="External"/><Relationship Id="rId2" Type="http://schemas.openxmlformats.org/officeDocument/2006/relationships/hyperlink" Target="http://apprendreaeduquer.fr/5-meilleurs-jouets-de-temps/" TargetMode="External"/><Relationship Id="rId1" Type="http://schemas.openxmlformats.org/officeDocument/2006/relationships/slideLayout" Target="../slideLayouts/slideLayout2.xml"/><Relationship Id="rId6" Type="http://schemas.openxmlformats.org/officeDocument/2006/relationships/hyperlink" Target="http://apprendreaeduquer.fr/comment-creer-parcours-motricite-maison/" TargetMode="External"/><Relationship Id="rId5" Type="http://schemas.openxmlformats.org/officeDocument/2006/relationships/hyperlink" Target="http://raymond-dewar.qc.ca/doc/le_jeu_cest_genial.pdf" TargetMode="External"/><Relationship Id="rId4" Type="http://schemas.openxmlformats.org/officeDocument/2006/relationships/hyperlink" Target="http://www.ville-geneve.ch/fileadmin/public/Departement_5/Documents_d_actualite/Cahiers-SDPE-Jouer-a-rien.pdf"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websites\free-power-point-templates\2012\logos.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646586" y="6629400"/>
            <a:ext cx="470520" cy="16938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Image 2">
            <a:extLst>
              <a:ext uri="{FF2B5EF4-FFF2-40B4-BE49-F238E27FC236}">
                <a16:creationId xmlns:a16="http://schemas.microsoft.com/office/drawing/2014/main" id="{C9D7B763-2F9E-44A2-8697-ECBE7A894BE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5931" y="476672"/>
            <a:ext cx="1584277" cy="245653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Image 24">
            <a:extLst>
              <a:ext uri="{FF2B5EF4-FFF2-40B4-BE49-F238E27FC236}">
                <a16:creationId xmlns:a16="http://schemas.microsoft.com/office/drawing/2014/main" id="{C9D54B20-0690-4E4C-A240-F5E3DCB97B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 r="55264"/>
          <a:stretch>
            <a:fillRect/>
          </a:stretch>
        </p:blipFill>
        <p:spPr bwMode="auto">
          <a:xfrm>
            <a:off x="323529" y="6093296"/>
            <a:ext cx="683308" cy="511374"/>
          </a:xfrm>
          <a:prstGeom prst="rect">
            <a:avLst/>
          </a:prstGeom>
          <a:solidFill>
            <a:schemeClr val="bg1"/>
          </a:solidFill>
          <a:ln>
            <a:noFill/>
          </a:ln>
        </p:spPr>
      </p:pic>
      <p:pic>
        <p:nvPicPr>
          <p:cNvPr id="8" name="Image 5">
            <a:extLst>
              <a:ext uri="{FF2B5EF4-FFF2-40B4-BE49-F238E27FC236}">
                <a16:creationId xmlns:a16="http://schemas.microsoft.com/office/drawing/2014/main" id="{D9A86F99-67DD-4E59-B36B-AB264BCE47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8" y="5083782"/>
            <a:ext cx="799648" cy="837067"/>
          </a:xfrm>
          <a:prstGeom prst="rect">
            <a:avLst/>
          </a:prstGeom>
          <a:solidFill>
            <a:schemeClr val="bg1"/>
          </a:solidFill>
          <a:ln>
            <a:noFill/>
          </a:ln>
        </p:spPr>
      </p:pic>
      <p:sp>
        <p:nvSpPr>
          <p:cNvPr id="9" name="Заголовок 1">
            <a:extLst>
              <a:ext uri="{FF2B5EF4-FFF2-40B4-BE49-F238E27FC236}">
                <a16:creationId xmlns:a16="http://schemas.microsoft.com/office/drawing/2014/main" id="{A44C4B0E-A2C2-4105-94E9-F9C527491F42}"/>
              </a:ext>
            </a:extLst>
          </p:cNvPr>
          <p:cNvSpPr txBox="1">
            <a:spLocks/>
          </p:cNvSpPr>
          <p:nvPr/>
        </p:nvSpPr>
        <p:spPr>
          <a:xfrm>
            <a:off x="2915816" y="3210351"/>
            <a:ext cx="5112568" cy="317097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baseline="0">
                <a:solidFill>
                  <a:schemeClr val="tx1">
                    <a:lumMod val="85000"/>
                    <a:lumOff val="15000"/>
                  </a:schemeClr>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a:lstStyle>
          <a:p>
            <a:r>
              <a:rPr lang="fr-CA" altLang="fr-FR" sz="2000" dirty="0">
                <a:solidFill>
                  <a:schemeClr val="accent2">
                    <a:lumMod val="75000"/>
                  </a:schemeClr>
                </a:solidFill>
                <a:latin typeface="Arial Rounded MT Bold" panose="020F0704030504030204" pitchFamily="34" charset="0"/>
              </a:rPr>
              <a:t>Le jeu symbolique, la « super » </a:t>
            </a:r>
            <a:br>
              <a:rPr lang="fr-CA" altLang="fr-FR" sz="2000" dirty="0">
                <a:solidFill>
                  <a:schemeClr val="accent2">
                    <a:lumMod val="75000"/>
                  </a:schemeClr>
                </a:solidFill>
                <a:latin typeface="Arial Rounded MT Bold" panose="020F0704030504030204" pitchFamily="34" charset="0"/>
              </a:rPr>
            </a:br>
            <a:r>
              <a:rPr lang="fr-CA" altLang="fr-FR" sz="2000" dirty="0">
                <a:solidFill>
                  <a:schemeClr val="accent2">
                    <a:lumMod val="75000"/>
                  </a:schemeClr>
                </a:solidFill>
                <a:latin typeface="Arial Rounded MT Bold" panose="020F0704030504030204" pitchFamily="34" charset="0"/>
              </a:rPr>
              <a:t>vitamine du développement</a:t>
            </a:r>
            <a:br>
              <a:rPr lang="fr-CA" altLang="fr-FR" sz="2800" dirty="0">
                <a:solidFill>
                  <a:schemeClr val="accent2">
                    <a:lumMod val="75000"/>
                  </a:schemeClr>
                </a:solidFill>
                <a:latin typeface="Arial Rounded MT Bold" panose="020F0704030504030204" pitchFamily="34" charset="0"/>
              </a:rPr>
            </a:br>
            <a:r>
              <a:rPr lang="fr-CA" altLang="fr-FR" sz="2800" dirty="0">
                <a:solidFill>
                  <a:schemeClr val="accent2">
                    <a:lumMod val="75000"/>
                  </a:schemeClr>
                </a:solidFill>
                <a:latin typeface="Arial Rounded MT Bold" panose="020F0704030504030204" pitchFamily="34" charset="0"/>
              </a:rPr>
              <a:t>Objectif 3</a:t>
            </a:r>
            <a:br>
              <a:rPr lang="fr-CA" altLang="fr-FR" sz="2800" dirty="0">
                <a:solidFill>
                  <a:schemeClr val="accent2">
                    <a:lumMod val="75000"/>
                  </a:schemeClr>
                </a:solidFill>
                <a:latin typeface="Arial Rounded MT Bold" panose="020F0704030504030204" pitchFamily="34" charset="0"/>
              </a:rPr>
            </a:br>
            <a:r>
              <a:rPr lang="fr-CA" altLang="fr-FR" sz="2800" dirty="0">
                <a:solidFill>
                  <a:schemeClr val="accent2">
                    <a:lumMod val="75000"/>
                  </a:schemeClr>
                </a:solidFill>
                <a:latin typeface="Arial Rounded MT Bold" panose="020F0704030504030204" pitchFamily="34" charset="0"/>
              </a:rPr>
              <a:t>Mettre en place les conditions gagnantes du jeu symbolique </a:t>
            </a:r>
          </a:p>
          <a:p>
            <a:endParaRPr lang="fr-CA" altLang="fr-FR" sz="2800" dirty="0">
              <a:solidFill>
                <a:schemeClr val="accent2"/>
              </a:solidFill>
            </a:endParaRPr>
          </a:p>
        </p:txBody>
      </p:sp>
      <p:sp>
        <p:nvSpPr>
          <p:cNvPr id="11" name="Rectangle 10">
            <a:extLst>
              <a:ext uri="{FF2B5EF4-FFF2-40B4-BE49-F238E27FC236}">
                <a16:creationId xmlns:a16="http://schemas.microsoft.com/office/drawing/2014/main" id="{1BE78004-E028-42DE-B494-B91BC7B398E7}"/>
              </a:ext>
            </a:extLst>
          </p:cNvPr>
          <p:cNvSpPr/>
          <p:nvPr/>
        </p:nvSpPr>
        <p:spPr>
          <a:xfrm>
            <a:off x="4355976" y="908720"/>
            <a:ext cx="1797968" cy="1015663"/>
          </a:xfrm>
          <a:prstGeom prst="rect">
            <a:avLst/>
          </a:prstGeom>
        </p:spPr>
        <p:txBody>
          <a:bodyPr wrap="square">
            <a:spAutoFit/>
          </a:bodyPr>
          <a:lstStyle/>
          <a:p>
            <a:pPr>
              <a:spcBef>
                <a:spcPct val="0"/>
              </a:spcBef>
              <a:buFontTx/>
              <a:buNone/>
            </a:pPr>
            <a:r>
              <a:rPr lang="fr-CA" altLang="fr-FR" sz="1200" b="1" dirty="0">
                <a:solidFill>
                  <a:schemeClr val="accent2"/>
                </a:solidFill>
                <a:latin typeface="Arial Rounded MT Bold" panose="020F0704030504030204" pitchFamily="34" charset="0"/>
              </a:rPr>
              <a:t>Regroupement des Acteurs en Petite Enfance de Lévis</a:t>
            </a:r>
          </a:p>
          <a:p>
            <a:pPr>
              <a:spcBef>
                <a:spcPct val="0"/>
              </a:spcBef>
              <a:buFontTx/>
              <a:buNone/>
            </a:pPr>
            <a:endParaRPr lang="fr-CA" altLang="fr-FR" sz="1200" b="1" dirty="0">
              <a:solidFill>
                <a:schemeClr val="accent2"/>
              </a:solidFill>
              <a:latin typeface="Arial Rounded MT Bold" panose="020F0704030504030204" pitchFamily="34" charset="0"/>
            </a:endParaRPr>
          </a:p>
          <a:p>
            <a:pPr>
              <a:spcBef>
                <a:spcPct val="0"/>
              </a:spcBef>
              <a:buFontTx/>
              <a:buNone/>
            </a:pPr>
            <a:r>
              <a:rPr lang="fr-CA" altLang="fr-FR" sz="1200" b="1" dirty="0">
                <a:solidFill>
                  <a:schemeClr val="accent2"/>
                </a:solidFill>
                <a:latin typeface="Arial Rounded MT Bold" panose="020F0704030504030204" pitchFamily="34" charset="0"/>
              </a:rPr>
              <a:t>2015-2018</a:t>
            </a:r>
          </a:p>
        </p:txBody>
      </p:sp>
      <p:pic>
        <p:nvPicPr>
          <p:cNvPr id="12" name="Image 2">
            <a:extLst>
              <a:ext uri="{FF2B5EF4-FFF2-40B4-BE49-F238E27FC236}">
                <a16:creationId xmlns:a16="http://schemas.microsoft.com/office/drawing/2014/main" id="{AFC36C1D-91C5-4BB3-90EA-CB19142D870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06033" y="5387236"/>
            <a:ext cx="1214438" cy="1196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4">
            <a:extLst>
              <a:ext uri="{FF2B5EF4-FFF2-40B4-BE49-F238E27FC236}">
                <a16:creationId xmlns:a16="http://schemas.microsoft.com/office/drawing/2014/main" id="{40828196-B278-4EDE-B3EE-3B19A03570AD}"/>
              </a:ext>
            </a:extLst>
          </p:cNvPr>
          <p:cNvGrpSpPr>
            <a:grpSpLocks/>
          </p:cNvGrpSpPr>
          <p:nvPr/>
        </p:nvGrpSpPr>
        <p:grpSpPr bwMode="auto">
          <a:xfrm>
            <a:off x="5651500" y="260350"/>
            <a:ext cx="3200400" cy="6242050"/>
            <a:chOff x="8368983" y="460034"/>
            <a:chExt cx="3199709" cy="6241217"/>
          </a:xfrm>
        </p:grpSpPr>
        <p:pic>
          <p:nvPicPr>
            <p:cNvPr id="5" name="Image 5" descr="Image associée">
              <a:extLst>
                <a:ext uri="{FF2B5EF4-FFF2-40B4-BE49-F238E27FC236}">
                  <a16:creationId xmlns:a16="http://schemas.microsoft.com/office/drawing/2014/main" id="{BE4DD41F-268F-4AD0-AD41-4C510AA32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8983" y="1537252"/>
              <a:ext cx="3199709" cy="5163999"/>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48CFF76-3FEE-49C7-80C1-B85FD7E99D91}"/>
                </a:ext>
              </a:extLst>
            </p:cNvPr>
            <p:cNvSpPr/>
            <p:nvPr/>
          </p:nvSpPr>
          <p:spPr>
            <a:xfrm>
              <a:off x="9234755" y="460034"/>
              <a:ext cx="1745991" cy="1077218"/>
            </a:xfrm>
            <a:prstGeom prst="rect">
              <a:avLst/>
            </a:prstGeom>
            <a:noFill/>
          </p:spPr>
          <p:txBody>
            <a:bodyPr wrap="none">
              <a:spAutoFit/>
            </a:bodyPr>
            <a:lstStyle/>
            <a:p>
              <a:pPr algn="ctr">
                <a:defRPr/>
              </a:pPr>
              <a:r>
                <a:rPr lang="fr-FR" sz="3200" b="1" dirty="0">
                  <a:ln w="9525">
                    <a:solidFill>
                      <a:schemeClr val="bg1"/>
                    </a:solidFill>
                    <a:prstDash val="solid"/>
                  </a:ln>
                  <a:effectLst>
                    <a:outerShdw blurRad="12700" dist="38100" dir="2700000" algn="tl" rotWithShape="0">
                      <a:schemeClr val="bg1">
                        <a:lumMod val="50000"/>
                      </a:schemeClr>
                    </a:outerShdw>
                  </a:effectLst>
                </a:rPr>
                <a:t>Le bain </a:t>
              </a:r>
            </a:p>
            <a:p>
              <a:pPr algn="ctr">
                <a:defRPr/>
              </a:pPr>
              <a:r>
                <a:rPr lang="fr-FR" sz="3200" b="1" dirty="0">
                  <a:ln w="9525">
                    <a:solidFill>
                      <a:schemeClr val="bg1"/>
                    </a:solidFill>
                    <a:prstDash val="solid"/>
                  </a:ln>
                  <a:effectLst>
                    <a:outerShdw blurRad="12700" dist="38100" dir="2700000" algn="tl" rotWithShape="0">
                      <a:schemeClr val="bg1">
                        <a:lumMod val="50000"/>
                      </a:schemeClr>
                    </a:outerShdw>
                  </a:effectLst>
                </a:rPr>
                <a:t>payant!</a:t>
              </a:r>
            </a:p>
          </p:txBody>
        </p:sp>
      </p:grpSp>
      <p:pic>
        <p:nvPicPr>
          <p:cNvPr id="8" name="Image 5" descr="Image associée">
            <a:extLst>
              <a:ext uri="{FF2B5EF4-FFF2-40B4-BE49-F238E27FC236}">
                <a16:creationId xmlns:a16="http://schemas.microsoft.com/office/drawing/2014/main" id="{EED9681F-7C8A-4AB2-A1C8-AD0C58DA4C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4821" y="482536"/>
            <a:ext cx="2676053" cy="45252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27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B318E0-8436-47B8-AFCC-F6582BBE5CD9}"/>
              </a:ext>
            </a:extLst>
          </p:cNvPr>
          <p:cNvSpPr>
            <a:spLocks noGrp="1"/>
          </p:cNvSpPr>
          <p:nvPr>
            <p:ph type="title"/>
          </p:nvPr>
        </p:nvSpPr>
        <p:spPr/>
        <p:txBody>
          <a:bodyPr>
            <a:noAutofit/>
          </a:bodyPr>
          <a:lstStyle/>
          <a:p>
            <a:r>
              <a:rPr lang="fr-CA" altLang="fr-FR" sz="2400" dirty="0">
                <a:solidFill>
                  <a:schemeClr val="accent2">
                    <a:lumMod val="75000"/>
                  </a:schemeClr>
                </a:solidFill>
                <a:latin typeface="Arial Rounded MT Bold" panose="020F0704030504030204" pitchFamily="34" charset="0"/>
              </a:rPr>
              <a:t>Les bienfaits du jeu symbolique, et les conséquences (dimensions du développement : affectif et social , dans un développement global et intégré)</a:t>
            </a:r>
            <a:endParaRPr lang="fr-CA" sz="2400" dirty="0">
              <a:solidFill>
                <a:schemeClr val="accent2">
                  <a:lumMod val="75000"/>
                </a:schemeClr>
              </a:solidFill>
              <a:latin typeface="Arial Rounded MT Bold" panose="020F0704030504030204" pitchFamily="34" charset="0"/>
            </a:endParaRPr>
          </a:p>
        </p:txBody>
      </p:sp>
      <p:sp>
        <p:nvSpPr>
          <p:cNvPr id="3" name="Espace réservé du contenu 2">
            <a:extLst>
              <a:ext uri="{FF2B5EF4-FFF2-40B4-BE49-F238E27FC236}">
                <a16:creationId xmlns:a16="http://schemas.microsoft.com/office/drawing/2014/main" id="{E20301F0-96CE-4333-A05B-488EFA93A4B9}"/>
              </a:ext>
            </a:extLst>
          </p:cNvPr>
          <p:cNvSpPr>
            <a:spLocks noGrp="1"/>
          </p:cNvSpPr>
          <p:nvPr>
            <p:ph idx="1"/>
          </p:nvPr>
        </p:nvSpPr>
        <p:spPr/>
        <p:txBody>
          <a:bodyPr/>
          <a:lstStyle/>
          <a:p>
            <a:pPr marL="0" indent="0">
              <a:buNone/>
              <a:defRPr/>
            </a:pPr>
            <a:r>
              <a:rPr lang="fr-CA" dirty="0">
                <a:solidFill>
                  <a:schemeClr val="accent2">
                    <a:lumMod val="75000"/>
                  </a:schemeClr>
                </a:solidFill>
                <a:latin typeface="Arial Rounded MT Bold" panose="020F0704030504030204" pitchFamily="34" charset="0"/>
              </a:rPr>
              <a:t>Dans le jeu symbolique:</a:t>
            </a:r>
          </a:p>
          <a:p>
            <a:pPr>
              <a:defRPr/>
            </a:pPr>
            <a:r>
              <a:rPr lang="fr-CA" dirty="0">
                <a:solidFill>
                  <a:schemeClr val="accent2">
                    <a:lumMod val="75000"/>
                  </a:schemeClr>
                </a:solidFill>
                <a:latin typeface="Arial Rounded MT Bold" panose="020F0704030504030204" pitchFamily="34" charset="0"/>
              </a:rPr>
              <a:t> L’enfant n’attend pas de résultat, il peut arrêter le jeu quand il le veut.</a:t>
            </a:r>
          </a:p>
          <a:p>
            <a:pPr>
              <a:defRPr/>
            </a:pPr>
            <a:r>
              <a:rPr lang="fr-CA" dirty="0">
                <a:solidFill>
                  <a:schemeClr val="accent2">
                    <a:lumMod val="75000"/>
                  </a:schemeClr>
                </a:solidFill>
                <a:latin typeface="Arial Rounded MT Bold" panose="020F0704030504030204" pitchFamily="34" charset="0"/>
              </a:rPr>
              <a:t>Il n’est jamais trop tard pour agir </a:t>
            </a:r>
          </a:p>
          <a:p>
            <a:pPr marL="0" indent="0" algn="ctr">
              <a:buFontTx/>
              <a:buNone/>
              <a:defRPr/>
            </a:pPr>
            <a:endParaRPr lang="fr-CA" b="1" dirty="0">
              <a:solidFill>
                <a:schemeClr val="accent2">
                  <a:lumMod val="75000"/>
                </a:schemeClr>
              </a:solidFill>
              <a:latin typeface="Arial Rounded MT Bold" panose="020F0704030504030204" pitchFamily="34" charset="0"/>
            </a:endParaRPr>
          </a:p>
          <a:p>
            <a:pPr marL="0" indent="0" algn="ctr">
              <a:buFontTx/>
              <a:buNone/>
              <a:defRPr/>
            </a:pPr>
            <a:r>
              <a:rPr lang="fr-CA" b="1" dirty="0">
                <a:solidFill>
                  <a:schemeClr val="accent2">
                    <a:lumMod val="75000"/>
                  </a:schemeClr>
                </a:solidFill>
                <a:latin typeface="Arial Rounded MT Bold" panose="020F0704030504030204" pitchFamily="34" charset="0"/>
              </a:rPr>
              <a:t>		S’intéresser au jeu de l’enfant, c’est 		s’intéresser à l’enfant tout entier! </a:t>
            </a:r>
          </a:p>
          <a:p>
            <a:endParaRPr lang="fr-CA" dirty="0"/>
          </a:p>
        </p:txBody>
      </p:sp>
    </p:spTree>
    <p:extLst>
      <p:ext uri="{BB962C8B-B14F-4D97-AF65-F5344CB8AC3E}">
        <p14:creationId xmlns:p14="http://schemas.microsoft.com/office/powerpoint/2010/main" val="3101067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a:extLst>
              <a:ext uri="{FF2B5EF4-FFF2-40B4-BE49-F238E27FC236}">
                <a16:creationId xmlns:a16="http://schemas.microsoft.com/office/drawing/2014/main" id="{1322DC51-2CC0-40E5-BA21-0A2217202E92}"/>
              </a:ext>
            </a:extLst>
          </p:cNvPr>
          <p:cNvGraphicFramePr>
            <a:graphicFrameLocks noChangeAspect="1"/>
          </p:cNvGraphicFramePr>
          <p:nvPr>
            <p:extLst>
              <p:ext uri="{D42A27DB-BD31-4B8C-83A1-F6EECF244321}">
                <p14:modId xmlns:p14="http://schemas.microsoft.com/office/powerpoint/2010/main" val="3149598199"/>
              </p:ext>
            </p:extLst>
          </p:nvPr>
        </p:nvGraphicFramePr>
        <p:xfrm>
          <a:off x="62217" y="0"/>
          <a:ext cx="9081783" cy="6165304"/>
        </p:xfrm>
        <a:graphic>
          <a:graphicData uri="http://schemas.openxmlformats.org/presentationml/2006/ole">
            <mc:AlternateContent xmlns:mc="http://schemas.openxmlformats.org/markup-compatibility/2006">
              <mc:Choice xmlns:v="urn:schemas-microsoft-com:vml" Requires="v">
                <p:oleObj spid="_x0000_s4124" name="Acrobat Document" r:id="rId4" imgW="17087797" imgH="11601205" progId="AcroExch.Document.DC">
                  <p:embed/>
                </p:oleObj>
              </mc:Choice>
              <mc:Fallback>
                <p:oleObj name="Acrobat Document" r:id="rId4" imgW="17087797" imgH="11601205" progId="AcroExch.Document.DC">
                  <p:embed/>
                  <p:pic>
                    <p:nvPicPr>
                      <p:cNvPr id="0" name=""/>
                      <p:cNvPicPr/>
                      <p:nvPr/>
                    </p:nvPicPr>
                    <p:blipFill>
                      <a:blip r:embed="rId5"/>
                      <a:stretch>
                        <a:fillRect/>
                      </a:stretch>
                    </p:blipFill>
                    <p:spPr>
                      <a:xfrm>
                        <a:off x="62217" y="0"/>
                        <a:ext cx="9081783" cy="6165304"/>
                      </a:xfrm>
                      <a:prstGeom prst="rect">
                        <a:avLst/>
                      </a:prstGeom>
                    </p:spPr>
                  </p:pic>
                </p:oleObj>
              </mc:Fallback>
            </mc:AlternateContent>
          </a:graphicData>
        </a:graphic>
      </p:graphicFrame>
    </p:spTree>
    <p:extLst>
      <p:ext uri="{BB962C8B-B14F-4D97-AF65-F5344CB8AC3E}">
        <p14:creationId xmlns:p14="http://schemas.microsoft.com/office/powerpoint/2010/main" val="428308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25A0B5-F3D5-43B0-9C38-888F4F4EC41C}"/>
              </a:ext>
            </a:extLst>
          </p:cNvPr>
          <p:cNvSpPr>
            <a:spLocks noGrp="1"/>
          </p:cNvSpPr>
          <p:nvPr>
            <p:ph type="title"/>
          </p:nvPr>
        </p:nvSpPr>
        <p:spPr/>
        <p:txBody>
          <a:bodyPr>
            <a:normAutofit fontScale="90000"/>
          </a:bodyPr>
          <a:lstStyle/>
          <a:p>
            <a:r>
              <a:rPr lang="fr-CA" altLang="fr-FR" dirty="0">
                <a:solidFill>
                  <a:schemeClr val="accent2">
                    <a:lumMod val="75000"/>
                  </a:schemeClr>
                </a:solidFill>
                <a:latin typeface="Arial Rounded MT Bold" panose="020F0704030504030204" pitchFamily="34" charset="0"/>
              </a:rPr>
              <a:t>Boucler la boucle…quel rôle Croustille le chat a-t-il joué?</a:t>
            </a:r>
            <a:endParaRPr lang="fr-CA" dirty="0">
              <a:solidFill>
                <a:schemeClr val="accent2">
                  <a:lumMod val="75000"/>
                </a:schemeClr>
              </a:solidFill>
              <a:latin typeface="Arial Rounded MT Bold" panose="020F0704030504030204" pitchFamily="34" charset="0"/>
            </a:endParaRPr>
          </a:p>
        </p:txBody>
      </p:sp>
      <p:sp>
        <p:nvSpPr>
          <p:cNvPr id="4" name="Rectangle 3">
            <a:extLst>
              <a:ext uri="{FF2B5EF4-FFF2-40B4-BE49-F238E27FC236}">
                <a16:creationId xmlns:a16="http://schemas.microsoft.com/office/drawing/2014/main" id="{E23D00B8-D0B6-4CEE-AE31-406343E2579E}"/>
              </a:ext>
            </a:extLst>
          </p:cNvPr>
          <p:cNvSpPr/>
          <p:nvPr/>
        </p:nvSpPr>
        <p:spPr>
          <a:xfrm>
            <a:off x="457447" y="1628801"/>
            <a:ext cx="8002985" cy="2308324"/>
          </a:xfrm>
          <a:prstGeom prst="rect">
            <a:avLst/>
          </a:prstGeom>
        </p:spPr>
        <p:txBody>
          <a:bodyPr wrap="square">
            <a:spAutoFit/>
          </a:bodyPr>
          <a:lstStyle/>
          <a:p>
            <a:pPr algn="just"/>
            <a:r>
              <a:rPr lang="fr-CA" altLang="fr-FR" sz="2400" dirty="0">
                <a:solidFill>
                  <a:schemeClr val="accent2">
                    <a:lumMod val="75000"/>
                  </a:schemeClr>
                </a:solidFill>
                <a:latin typeface="Arial Rounded MT Bold" panose="020F0704030504030204" pitchFamily="34" charset="0"/>
              </a:rPr>
              <a:t>Sara a pu vivre l’émotion de tristesse due au deuil de son chat, par le jeu symbolique : </a:t>
            </a:r>
            <a:r>
              <a:rPr lang="fr-CA" altLang="fr-FR" sz="2400" b="1" dirty="0">
                <a:solidFill>
                  <a:schemeClr val="accent2">
                    <a:lumMod val="75000"/>
                  </a:schemeClr>
                </a:solidFill>
                <a:latin typeface="Arial Rounded MT Bold" panose="020F0704030504030204" pitchFamily="34" charset="0"/>
              </a:rPr>
              <a:t>elle a donné vie à une peluche le temps nécessaire</a:t>
            </a:r>
            <a:r>
              <a:rPr lang="fr-CA" altLang="fr-FR" sz="2400" dirty="0">
                <a:solidFill>
                  <a:schemeClr val="accent2">
                    <a:lumMod val="75000"/>
                  </a:schemeClr>
                </a:solidFill>
                <a:latin typeface="Arial Rounded MT Bold" panose="020F0704030504030204" pitchFamily="34" charset="0"/>
              </a:rPr>
              <a:t>. L’adulte a favorisé l’établissement d’un contexte permettant à Sara d’exprimer ses sentiments par le jeu. </a:t>
            </a:r>
          </a:p>
          <a:p>
            <a:pPr algn="just"/>
            <a:r>
              <a:rPr lang="fr-CA" altLang="fr-FR" sz="2400" dirty="0">
                <a:solidFill>
                  <a:schemeClr val="accent2">
                    <a:lumMod val="75000"/>
                  </a:schemeClr>
                </a:solidFill>
                <a:latin typeface="Arial Rounded MT Bold" panose="020F0704030504030204" pitchFamily="34" charset="0"/>
              </a:rPr>
              <a:t>Croustille fait maintenant partie de ses souvenirs.</a:t>
            </a:r>
          </a:p>
        </p:txBody>
      </p:sp>
      <p:pic>
        <p:nvPicPr>
          <p:cNvPr id="6" name="Picture 2" descr="Résultats de recherche d'images pour « merci animation »">
            <a:extLst>
              <a:ext uri="{FF2B5EF4-FFF2-40B4-BE49-F238E27FC236}">
                <a16:creationId xmlns:a16="http://schemas.microsoft.com/office/drawing/2014/main" id="{9C841FDD-41F3-451B-910D-179116929A4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4509120"/>
            <a:ext cx="4088861" cy="188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072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2B212E-1C0A-42A7-9EAE-5221B85B09F5}"/>
              </a:ext>
            </a:extLst>
          </p:cNvPr>
          <p:cNvSpPr>
            <a:spLocks noGrp="1"/>
          </p:cNvSpPr>
          <p:nvPr>
            <p:ph type="title"/>
          </p:nvPr>
        </p:nvSpPr>
        <p:spPr/>
        <p:txBody>
          <a:bodyPr/>
          <a:lstStyle/>
          <a:p>
            <a:r>
              <a:rPr lang="fr-CA" dirty="0">
                <a:solidFill>
                  <a:schemeClr val="accent2"/>
                </a:solidFill>
                <a:latin typeface="Arial Rounded MT Bold" panose="020F0704030504030204" pitchFamily="34" charset="0"/>
              </a:rPr>
              <a:t>Des outils disponibles </a:t>
            </a:r>
          </a:p>
        </p:txBody>
      </p:sp>
      <p:graphicFrame>
        <p:nvGraphicFramePr>
          <p:cNvPr id="3" name="Objet 3">
            <a:extLst>
              <a:ext uri="{FF2B5EF4-FFF2-40B4-BE49-F238E27FC236}">
                <a16:creationId xmlns:a16="http://schemas.microsoft.com/office/drawing/2014/main" id="{47DA7ECC-6CC1-4A23-A016-EE5C06DDD831}"/>
              </a:ext>
            </a:extLst>
          </p:cNvPr>
          <p:cNvGraphicFramePr>
            <a:graphicFrameLocks noChangeAspect="1"/>
          </p:cNvGraphicFramePr>
          <p:nvPr>
            <p:extLst>
              <p:ext uri="{D42A27DB-BD31-4B8C-83A1-F6EECF244321}">
                <p14:modId xmlns:p14="http://schemas.microsoft.com/office/powerpoint/2010/main" val="2413467974"/>
              </p:ext>
            </p:extLst>
          </p:nvPr>
        </p:nvGraphicFramePr>
        <p:xfrm>
          <a:off x="478304" y="1712774"/>
          <a:ext cx="5986463" cy="4064000"/>
        </p:xfrm>
        <a:graphic>
          <a:graphicData uri="http://schemas.openxmlformats.org/presentationml/2006/ole">
            <mc:AlternateContent xmlns:mc="http://schemas.openxmlformats.org/markup-compatibility/2006">
              <mc:Choice xmlns:v="urn:schemas-microsoft-com:vml" Requires="v">
                <p:oleObj spid="_x0000_s5123" name="Acrobat Document" r:id="rId3" imgW="17087797" imgH="11601205" progId="AcroExch.Document.DC">
                  <p:embed/>
                </p:oleObj>
              </mc:Choice>
              <mc:Fallback>
                <p:oleObj name="Acrobat Document" r:id="rId3" imgW="17087797" imgH="11601205" progId="AcroExch.Document.DC">
                  <p:embed/>
                  <p:pic>
                    <p:nvPicPr>
                      <p:cNvPr id="9219" name="Objet 3">
                        <a:extLst>
                          <a:ext uri="{FF2B5EF4-FFF2-40B4-BE49-F238E27FC236}">
                            <a16:creationId xmlns:a16="http://schemas.microsoft.com/office/drawing/2014/main" id="{FBC2EB77-4328-4D63-8853-3BBCB2C4AE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304" y="1712774"/>
                        <a:ext cx="5986463" cy="4064000"/>
                      </a:xfrm>
                      <a:prstGeom prst="rect">
                        <a:avLst/>
                      </a:prstGeom>
                      <a:noFill/>
                      <a:ln>
                        <a:solidFill>
                          <a:schemeClr val="tx1"/>
                        </a:solidFill>
                      </a:ln>
                    </p:spPr>
                  </p:pic>
                </p:oleObj>
              </mc:Fallback>
            </mc:AlternateContent>
          </a:graphicData>
        </a:graphic>
      </p:graphicFrame>
      <p:pic>
        <p:nvPicPr>
          <p:cNvPr id="4" name="Image 4">
            <a:extLst>
              <a:ext uri="{FF2B5EF4-FFF2-40B4-BE49-F238E27FC236}">
                <a16:creationId xmlns:a16="http://schemas.microsoft.com/office/drawing/2014/main" id="{7B9CA117-1E46-4D82-9A14-53C77EE30E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4979" y="1382574"/>
            <a:ext cx="2079625" cy="492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992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860FCB-5F88-4608-974B-B8536D19BD3B}"/>
              </a:ext>
            </a:extLst>
          </p:cNvPr>
          <p:cNvSpPr>
            <a:spLocks noGrp="1"/>
          </p:cNvSpPr>
          <p:nvPr>
            <p:ph type="title"/>
          </p:nvPr>
        </p:nvSpPr>
        <p:spPr/>
        <p:txBody>
          <a:bodyPr>
            <a:normAutofit fontScale="90000"/>
          </a:bodyPr>
          <a:lstStyle/>
          <a:p>
            <a:r>
              <a:rPr lang="fr-CA" sz="4000" dirty="0">
                <a:solidFill>
                  <a:schemeClr val="accent2">
                    <a:lumMod val="75000"/>
                  </a:schemeClr>
                </a:solidFill>
                <a:latin typeface="Arial Rounded MT Bold" panose="020F0704030504030204" pitchFamily="34" charset="0"/>
              </a:rPr>
              <a:t>Références</a:t>
            </a:r>
            <a:br>
              <a:rPr lang="fr-CA" dirty="0">
                <a:solidFill>
                  <a:schemeClr val="bg1"/>
                </a:solidFill>
                <a:latin typeface="Arial Rounded MT Bold" panose="020F0704030504030204" pitchFamily="34" charset="0"/>
              </a:rPr>
            </a:br>
            <a:endParaRPr lang="fr-CA" dirty="0"/>
          </a:p>
        </p:txBody>
      </p:sp>
      <p:sp>
        <p:nvSpPr>
          <p:cNvPr id="3" name="Espace réservé du contenu 2">
            <a:extLst>
              <a:ext uri="{FF2B5EF4-FFF2-40B4-BE49-F238E27FC236}">
                <a16:creationId xmlns:a16="http://schemas.microsoft.com/office/drawing/2014/main" id="{4712D740-5425-4555-8C70-ABF089332B63}"/>
              </a:ext>
            </a:extLst>
          </p:cNvPr>
          <p:cNvSpPr>
            <a:spLocks noGrp="1"/>
          </p:cNvSpPr>
          <p:nvPr>
            <p:ph idx="1"/>
          </p:nvPr>
        </p:nvSpPr>
        <p:spPr>
          <a:xfrm>
            <a:off x="539552" y="980728"/>
            <a:ext cx="8229600" cy="4361429"/>
          </a:xfrm>
        </p:spPr>
        <p:txBody>
          <a:bodyPr>
            <a:normAutofit fontScale="92500" lnSpcReduction="20000"/>
          </a:bodyPr>
          <a:lstStyle/>
          <a:p>
            <a:r>
              <a:rPr lang="fr-CA" sz="2000" dirty="0">
                <a:latin typeface="Arial Rounded MT Bold" panose="020F0704030504030204" pitchFamily="34" charset="0"/>
                <a:hlinkClick r:id="rId2"/>
              </a:rPr>
              <a:t>http://apprendreaeduquer.fr/5-meilleurs-jouets-de-temps/</a:t>
            </a:r>
            <a:r>
              <a:rPr lang="fr-CA" sz="2000" dirty="0">
                <a:latin typeface="Arial Rounded MT Bold" panose="020F0704030504030204" pitchFamily="34" charset="0"/>
              </a:rPr>
              <a:t>, </a:t>
            </a:r>
            <a:r>
              <a:rPr lang="fr-CA" sz="2000" dirty="0">
                <a:solidFill>
                  <a:schemeClr val="accent2"/>
                </a:solidFill>
                <a:latin typeface="Arial Rounded MT Bold" panose="020F0704030504030204" pitchFamily="34" charset="0"/>
              </a:rPr>
              <a:t>consulté le 8 mars 2017</a:t>
            </a:r>
          </a:p>
          <a:p>
            <a:r>
              <a:rPr lang="fr-CA" sz="2000" dirty="0">
                <a:latin typeface="Arial Rounded MT Bold" panose="020F0704030504030204" pitchFamily="34" charset="0"/>
                <a:hlinkClick r:id="rId3"/>
              </a:rPr>
              <a:t>http://www.canalvie.com/famille/education-et-comportement/articles-education-et-comportement/ces-enfants-qui-grandissent-sans-jouets-1.1437408</a:t>
            </a:r>
            <a:endParaRPr lang="fr-CA" sz="2000" dirty="0">
              <a:latin typeface="Arial Rounded MT Bold" panose="020F0704030504030204" pitchFamily="34" charset="0"/>
            </a:endParaRPr>
          </a:p>
          <a:p>
            <a:r>
              <a:rPr lang="fr-CA" sz="2000" dirty="0">
                <a:latin typeface="Arial Rounded MT Bold" panose="020F0704030504030204" pitchFamily="34" charset="0"/>
                <a:hlinkClick r:id="rId4"/>
              </a:rPr>
              <a:t>http://www.ville-geneve.ch/fileadmin/public/Departement_5/Documents_d_actualite/Cahiers-SDPE-Jouer-a-rien.pdf</a:t>
            </a:r>
            <a:endParaRPr lang="fr-CA" sz="2000" dirty="0">
              <a:latin typeface="Arial Rounded MT Bold" panose="020F0704030504030204" pitchFamily="34" charset="0"/>
            </a:endParaRPr>
          </a:p>
          <a:p>
            <a:r>
              <a:rPr lang="fr-CA" sz="2000" dirty="0">
                <a:latin typeface="Arial Rounded MT Bold" panose="020F0704030504030204" pitchFamily="34" charset="0"/>
                <a:hlinkClick r:id="rId5"/>
              </a:rPr>
              <a:t>http://raymond-dewar.qc.ca/doc/le_jeu_cest_genial.pdf</a:t>
            </a:r>
            <a:r>
              <a:rPr lang="fr-CA" sz="2000" dirty="0">
                <a:latin typeface="Arial Rounded MT Bold" panose="020F0704030504030204" pitchFamily="34" charset="0"/>
              </a:rPr>
              <a:t> </a:t>
            </a:r>
          </a:p>
          <a:p>
            <a:r>
              <a:rPr lang="fr-CA" sz="2000" dirty="0">
                <a:latin typeface="Arial Rounded MT Bold" panose="020F0704030504030204" pitchFamily="34" charset="0"/>
                <a:hlinkClick r:id="rId6"/>
              </a:rPr>
              <a:t>http://apprendreaeduquer.fr/comment-creer-parcours-motricite-maison/</a:t>
            </a:r>
            <a:endParaRPr lang="fr-CA" sz="2000" dirty="0">
              <a:latin typeface="Arial Rounded MT Bold" panose="020F0704030504030204" pitchFamily="34" charset="0"/>
            </a:endParaRPr>
          </a:p>
          <a:p>
            <a:r>
              <a:rPr lang="fr-CA" sz="2000" dirty="0">
                <a:latin typeface="Arial Rounded MT Bold" panose="020F0704030504030204" pitchFamily="34" charset="0"/>
                <a:hlinkClick r:id="rId7"/>
              </a:rPr>
              <a:t>http://apprendreaeduquer.fr/jeu-heuristique/</a:t>
            </a:r>
            <a:r>
              <a:rPr lang="fr-CA" sz="2000" dirty="0">
                <a:latin typeface="Arial Rounded MT Bold" panose="020F0704030504030204" pitchFamily="34" charset="0"/>
              </a:rPr>
              <a:t> </a:t>
            </a:r>
            <a:r>
              <a:rPr lang="fr-CA" sz="2000" dirty="0">
                <a:solidFill>
                  <a:schemeClr val="accent2"/>
                </a:solidFill>
                <a:latin typeface="Arial Rounded MT Bold" panose="020F0704030504030204" pitchFamily="34" charset="0"/>
              </a:rPr>
              <a:t>(lien pour les paniers à trésors) </a:t>
            </a:r>
          </a:p>
          <a:p>
            <a:r>
              <a:rPr lang="fr-CA" sz="2000" dirty="0">
                <a:solidFill>
                  <a:schemeClr val="accent2"/>
                </a:solidFill>
                <a:latin typeface="Arial Rounded MT Bold" panose="020F0704030504030204" pitchFamily="34" charset="0"/>
              </a:rPr>
              <a:t>Et si on jouait? Le jeu durant l’enfance et pour toute la vie, Francine Ferland, CHU St-Justine 2005, ISBN 2-89619-035-X</a:t>
            </a:r>
          </a:p>
          <a:p>
            <a:r>
              <a:rPr lang="fr-CA" dirty="0">
                <a:solidFill>
                  <a:schemeClr val="accent2"/>
                </a:solidFill>
                <a:latin typeface="Arial Rounded MT Bold" panose="020F0704030504030204" pitchFamily="34" charset="0"/>
              </a:rPr>
              <a:t> </a:t>
            </a:r>
          </a:p>
          <a:p>
            <a:endParaRPr lang="fr-CA" dirty="0"/>
          </a:p>
        </p:txBody>
      </p:sp>
    </p:spTree>
    <p:extLst>
      <p:ext uri="{BB962C8B-B14F-4D97-AF65-F5344CB8AC3E}">
        <p14:creationId xmlns:p14="http://schemas.microsoft.com/office/powerpoint/2010/main" val="9829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0C18A9-E477-4990-AB95-90FDA858D973}"/>
              </a:ext>
            </a:extLst>
          </p:cNvPr>
          <p:cNvSpPr>
            <a:spLocks noGrp="1"/>
          </p:cNvSpPr>
          <p:nvPr>
            <p:ph type="title"/>
          </p:nvPr>
        </p:nvSpPr>
        <p:spPr>
          <a:xfrm>
            <a:off x="4932040" y="188640"/>
            <a:ext cx="6710784" cy="1143000"/>
          </a:xfrm>
        </p:spPr>
        <p:txBody>
          <a:bodyPr/>
          <a:lstStyle/>
          <a:p>
            <a:r>
              <a:rPr lang="fr-CA" dirty="0">
                <a:solidFill>
                  <a:schemeClr val="accent2"/>
                </a:solidFill>
                <a:latin typeface="Arial Rounded MT Bold" panose="020F0704030504030204" pitchFamily="34" charset="0"/>
              </a:rPr>
              <a:t>Collaborateurs</a:t>
            </a:r>
          </a:p>
        </p:txBody>
      </p:sp>
      <p:sp>
        <p:nvSpPr>
          <p:cNvPr id="3" name="Espace réservé du contenu 2">
            <a:extLst>
              <a:ext uri="{FF2B5EF4-FFF2-40B4-BE49-F238E27FC236}">
                <a16:creationId xmlns:a16="http://schemas.microsoft.com/office/drawing/2014/main" id="{CF087009-C312-4386-9267-A379767CCB08}"/>
              </a:ext>
            </a:extLst>
          </p:cNvPr>
          <p:cNvSpPr>
            <a:spLocks noGrp="1"/>
          </p:cNvSpPr>
          <p:nvPr>
            <p:ph idx="1"/>
          </p:nvPr>
        </p:nvSpPr>
        <p:spPr>
          <a:xfrm>
            <a:off x="2267744" y="1832112"/>
            <a:ext cx="6710784" cy="4824536"/>
          </a:xfrm>
        </p:spPr>
        <p:txBody>
          <a:bodyPr>
            <a:normAutofit fontScale="40000" lnSpcReduction="20000"/>
          </a:bodyPr>
          <a:lstStyle/>
          <a:p>
            <a:pPr marL="0" indent="0" algn="just">
              <a:buNone/>
              <a:defRPr/>
            </a:pPr>
            <a:r>
              <a:rPr lang="fr-CA" sz="3500" dirty="0">
                <a:solidFill>
                  <a:schemeClr val="accent2"/>
                </a:solidFill>
                <a:latin typeface="Arial Rounded MT Bold" panose="020F0704030504030204" pitchFamily="34" charset="0"/>
              </a:rPr>
              <a:t>Merci à nos précieux collaborateurs: Avenir d’enfants, Regroupement des Acteurs en Petite Enfance de Lévis (RAPEL), Centre de la Petite Enfance de la Chaudière, Madame Irène Lumineau (graphiste) et Maison de la Famille Chutes-Chaudière</a:t>
            </a:r>
          </a:p>
          <a:p>
            <a:pPr marL="0" indent="0" algn="just">
              <a:buNone/>
              <a:defRPr/>
            </a:pPr>
            <a:r>
              <a:rPr lang="fr-CA" sz="3500" dirty="0">
                <a:solidFill>
                  <a:schemeClr val="accent2"/>
                </a:solidFill>
                <a:latin typeface="Arial Rounded MT Bold" panose="020F0704030504030204" pitchFamily="34" charset="0"/>
              </a:rPr>
              <a:t> </a:t>
            </a:r>
          </a:p>
          <a:p>
            <a:pPr marL="0" indent="0" algn="just">
              <a:buNone/>
              <a:defRPr/>
            </a:pPr>
            <a:r>
              <a:rPr lang="fr-CA" sz="3500" dirty="0">
                <a:solidFill>
                  <a:schemeClr val="accent2"/>
                </a:solidFill>
                <a:latin typeface="Arial Rounded MT Bold" panose="020F0704030504030204" pitchFamily="34" charset="0"/>
              </a:rPr>
              <a:t>Merci aux organismes qui ont ouverts leur esprit et leurs portes au projet :</a:t>
            </a:r>
          </a:p>
          <a:p>
            <a:pPr marL="0" indent="0" algn="just">
              <a:buNone/>
              <a:defRPr/>
            </a:pPr>
            <a:r>
              <a:rPr lang="fr-CA" sz="3500" dirty="0">
                <a:solidFill>
                  <a:schemeClr val="accent2"/>
                </a:solidFill>
                <a:latin typeface="Arial Rounded MT Bold" panose="020F0704030504030204" pitchFamily="34" charset="0"/>
              </a:rPr>
              <a:t>Maison de la famille Rive-Sud, Maison de la famille Chutes-Chaudière, CPE La Petite Grenouille, CPE/BC Petit Tambour, Centre aide et prévention jeunesse, Ressources-Naissances, Service de garde de l’école les Petits Cheminots (Pavillon la Passerelle), Office municipal d’habitation de Lévis, ESPACE Chaudière-Appalaches et Ludothèque de Lévis</a:t>
            </a:r>
          </a:p>
          <a:p>
            <a:pPr algn="just">
              <a:defRPr/>
            </a:pPr>
            <a:endParaRPr lang="fr-CA" sz="3200" dirty="0">
              <a:solidFill>
                <a:schemeClr val="accent2"/>
              </a:solidFill>
              <a:latin typeface="Arial Rounded MT Bold" panose="020F0704030504030204" pitchFamily="34" charset="0"/>
            </a:endParaRPr>
          </a:p>
          <a:p>
            <a:pPr marL="0" indent="0" algn="just">
              <a:buNone/>
              <a:defRPr/>
            </a:pPr>
            <a:r>
              <a:rPr lang="fr-CA" sz="4900" dirty="0">
                <a:solidFill>
                  <a:schemeClr val="accent2"/>
                </a:solidFill>
                <a:latin typeface="Arial Rounded MT Bold" panose="020F0704030504030204" pitchFamily="34" charset="0"/>
              </a:rPr>
              <a:t>À voir aussi:  </a:t>
            </a:r>
          </a:p>
          <a:p>
            <a:pPr algn="just">
              <a:defRPr/>
            </a:pPr>
            <a:r>
              <a:rPr lang="fr-CA" sz="4300" dirty="0">
                <a:solidFill>
                  <a:schemeClr val="accent2"/>
                </a:solidFill>
                <a:latin typeface="Arial Rounded MT Bold" panose="020F0704030504030204" pitchFamily="34" charset="0"/>
              </a:rPr>
              <a:t>Capsule de présentation</a:t>
            </a:r>
          </a:p>
          <a:p>
            <a:pPr algn="just">
              <a:defRPr/>
            </a:pPr>
            <a:r>
              <a:rPr lang="fr-CA" sz="4300" dirty="0">
                <a:solidFill>
                  <a:schemeClr val="accent2"/>
                </a:solidFill>
                <a:latin typeface="Arial Rounded MT Bold" panose="020F0704030504030204" pitchFamily="34" charset="0"/>
              </a:rPr>
              <a:t>Formation sur le jeu symbolique « La super vitamine du développement », objectif 1: Reconnaître  les limites et les opportunités en lien avec le développement du cerveau</a:t>
            </a:r>
          </a:p>
          <a:p>
            <a:pPr algn="just">
              <a:defRPr/>
            </a:pPr>
            <a:r>
              <a:rPr lang="fr-CA" sz="4300" dirty="0">
                <a:solidFill>
                  <a:schemeClr val="accent2"/>
                </a:solidFill>
                <a:latin typeface="Arial Rounded MT Bold" panose="020F0704030504030204" pitchFamily="34" charset="0"/>
              </a:rPr>
              <a:t>Formation sur le jeu symbolique « La super vitamine du développement », objectif 2: Comprendre le développement du jeu</a:t>
            </a:r>
          </a:p>
          <a:p>
            <a:endParaRPr lang="fr-CA" dirty="0"/>
          </a:p>
        </p:txBody>
      </p:sp>
      <p:sp>
        <p:nvSpPr>
          <p:cNvPr id="4" name="ZoneTexte 3">
            <a:extLst>
              <a:ext uri="{FF2B5EF4-FFF2-40B4-BE49-F238E27FC236}">
                <a16:creationId xmlns:a16="http://schemas.microsoft.com/office/drawing/2014/main" id="{FA0E5025-915F-4269-8930-EEB9492F4D71}"/>
              </a:ext>
            </a:extLst>
          </p:cNvPr>
          <p:cNvSpPr txBox="1"/>
          <p:nvPr/>
        </p:nvSpPr>
        <p:spPr>
          <a:xfrm>
            <a:off x="188798" y="6287316"/>
            <a:ext cx="6336704" cy="369332"/>
          </a:xfrm>
          <a:prstGeom prst="rect">
            <a:avLst/>
          </a:prstGeom>
          <a:noFill/>
        </p:spPr>
        <p:txBody>
          <a:bodyPr wrap="square" rtlCol="0">
            <a:spAutoFit/>
          </a:bodyPr>
          <a:lstStyle/>
          <a:p>
            <a:r>
              <a:rPr lang="fr-CA" dirty="0">
                <a:solidFill>
                  <a:schemeClr val="accent2"/>
                </a:solidFill>
                <a:latin typeface="Arial Rounded MT Bold" panose="020F0704030504030204" pitchFamily="34" charset="0"/>
              </a:rPr>
              <a:t>Adresse courriel: jeusymbolique@gmail.com</a:t>
            </a:r>
          </a:p>
        </p:txBody>
      </p:sp>
    </p:spTree>
    <p:extLst>
      <p:ext uri="{BB962C8B-B14F-4D97-AF65-F5344CB8AC3E}">
        <p14:creationId xmlns:p14="http://schemas.microsoft.com/office/powerpoint/2010/main" val="797851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F445D6E-6724-4ECD-8B7A-41E9F733CCE7}"/>
              </a:ext>
            </a:extLst>
          </p:cNvPr>
          <p:cNvSpPr>
            <a:spLocks noGrp="1"/>
          </p:cNvSpPr>
          <p:nvPr>
            <p:ph idx="1"/>
          </p:nvPr>
        </p:nvSpPr>
        <p:spPr>
          <a:xfrm>
            <a:off x="683568" y="404664"/>
            <a:ext cx="8229600" cy="4525963"/>
          </a:xfrm>
        </p:spPr>
        <p:txBody>
          <a:bodyPr>
            <a:normAutofit fontScale="92500" lnSpcReduction="20000"/>
          </a:bodyPr>
          <a:lstStyle/>
          <a:p>
            <a:pPr marL="0" indent="0" algn="just">
              <a:buNone/>
            </a:pPr>
            <a:r>
              <a:rPr lang="fr-CA" altLang="fr-FR" dirty="0">
                <a:solidFill>
                  <a:schemeClr val="accent2">
                    <a:lumMod val="75000"/>
                  </a:schemeClr>
                </a:solidFill>
                <a:latin typeface="Arial Rounded MT Bold" panose="020F0704030504030204" pitchFamily="34" charset="0"/>
              </a:rPr>
              <a:t>Il était une fois… : « Sara, 4 ans, en deuil de son chat «  Croustille » qui avait également 4 ans. C’était son ami, son confident. Suite au décès de Croustille, Sara a peu de réaction à la maison. Les parents se disent que tout va bien. À la garderie, l’adulte observe que Sara s’est appropriée une peluche qu’elle nomme «  Croustille  ». Croustille  mange avec le groupe, participe aux ateliers, joue dehors, fait la sieste dans un panier (dans un coin aménagé pour lui).... À tour de rôle, des enfants prennent soin du nouveau membre du groupe. Après trois semaines, Croustille disparait de la garderie ».</a:t>
            </a:r>
          </a:p>
          <a:p>
            <a:endParaRPr lang="fr-CA" dirty="0"/>
          </a:p>
        </p:txBody>
      </p:sp>
    </p:spTree>
    <p:extLst>
      <p:ext uri="{BB962C8B-B14F-4D97-AF65-F5344CB8AC3E}">
        <p14:creationId xmlns:p14="http://schemas.microsoft.com/office/powerpoint/2010/main" val="3828755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altLang="fr-FR" dirty="0">
                <a:solidFill>
                  <a:schemeClr val="accent2">
                    <a:lumMod val="75000"/>
                  </a:schemeClr>
                </a:solidFill>
                <a:latin typeface="Arial Rounded MT Bold" panose="020F0704030504030204" pitchFamily="34" charset="0"/>
              </a:rPr>
              <a:t>Accompagnement et répercussions</a:t>
            </a:r>
            <a:endParaRPr lang="en-US" dirty="0">
              <a:solidFill>
                <a:schemeClr val="accent2">
                  <a:lumMod val="75000"/>
                </a:schemeClr>
              </a:solidFill>
              <a:latin typeface="Arial Rounded MT Bold" panose="020F0704030504030204" pitchFamily="34" charset="0"/>
            </a:endParaRPr>
          </a:p>
        </p:txBody>
      </p:sp>
      <p:sp>
        <p:nvSpPr>
          <p:cNvPr id="3" name="Content Placeholder 2"/>
          <p:cNvSpPr>
            <a:spLocks noGrp="1"/>
          </p:cNvSpPr>
          <p:nvPr>
            <p:ph idx="1"/>
          </p:nvPr>
        </p:nvSpPr>
        <p:spPr/>
        <p:txBody>
          <a:bodyPr>
            <a:normAutofit/>
          </a:bodyPr>
          <a:lstStyle/>
          <a:p>
            <a:r>
              <a:rPr lang="fr-CA" altLang="fr-FR" b="1" dirty="0">
                <a:solidFill>
                  <a:schemeClr val="accent2">
                    <a:lumMod val="75000"/>
                  </a:schemeClr>
                </a:solidFill>
                <a:latin typeface="Arial Rounded MT Bold" panose="020F0704030504030204" pitchFamily="34" charset="0"/>
              </a:rPr>
              <a:t>Rôles et attitudes de l’adulte dans le jeu symbolique </a:t>
            </a:r>
          </a:p>
          <a:p>
            <a:pPr algn="just"/>
            <a:r>
              <a:rPr lang="fr-CA" altLang="fr-FR" b="1" dirty="0">
                <a:solidFill>
                  <a:schemeClr val="accent2">
                    <a:lumMod val="75000"/>
                  </a:schemeClr>
                </a:solidFill>
                <a:latin typeface="Arial Rounded MT Bold" panose="020F0704030504030204" pitchFamily="34" charset="0"/>
              </a:rPr>
              <a:t>Aménagement et matériel: jouer à rien avec pas grand-chose</a:t>
            </a:r>
          </a:p>
          <a:p>
            <a:pPr algn="just"/>
            <a:r>
              <a:rPr lang="fr-CA" altLang="fr-FR" b="1" dirty="0">
                <a:solidFill>
                  <a:schemeClr val="accent2">
                    <a:lumMod val="75000"/>
                  </a:schemeClr>
                </a:solidFill>
                <a:latin typeface="Arial Rounded MT Bold" panose="020F0704030504030204" pitchFamily="34" charset="0"/>
              </a:rPr>
              <a:t>Les bienfaits du jeu symbolique, et les conséquences (dimensions du développement : affectif et social , dans un développement global et intégré</a:t>
            </a:r>
            <a:endParaRPr lang="fr-CA" altLang="fr-FR" dirty="0">
              <a:solidFill>
                <a:schemeClr val="accent2">
                  <a:lumMod val="75000"/>
                </a:schemeClr>
              </a:solidFill>
              <a:latin typeface="Arial Rounded MT Bold" panose="020F0704030504030204" pitchFamily="34" charset="0"/>
            </a:endParaRPr>
          </a:p>
          <a:p>
            <a:endParaRPr lang="en-US" dirty="0"/>
          </a:p>
          <a:p>
            <a:endParaRPr lang="en-US" dirty="0"/>
          </a:p>
          <a:p>
            <a:endParaRPr lang="en-US" dirty="0"/>
          </a:p>
        </p:txBody>
      </p:sp>
    </p:spTree>
    <p:extLst>
      <p:ext uri="{BB962C8B-B14F-4D97-AF65-F5344CB8AC3E}">
        <p14:creationId xmlns:p14="http://schemas.microsoft.com/office/powerpoint/2010/main" val="4103309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fr-CA" altLang="fr-FR" dirty="0">
                <a:solidFill>
                  <a:schemeClr val="accent2">
                    <a:lumMod val="75000"/>
                  </a:schemeClr>
                </a:solidFill>
                <a:latin typeface="Arial Rounded MT Bold" panose="020F0704030504030204" pitchFamily="34" charset="0"/>
              </a:rPr>
              <a:t>Rôles et attitudes de l’adulte dans le jeu symbolique</a:t>
            </a:r>
            <a:endParaRPr lang="en-US" dirty="0">
              <a:solidFill>
                <a:schemeClr val="accent2">
                  <a:lumMod val="75000"/>
                </a:schemeClr>
              </a:solidFill>
              <a:latin typeface="Arial Rounded MT Bold" panose="020F0704030504030204" pitchFamily="34" charset="0"/>
            </a:endParaRPr>
          </a:p>
        </p:txBody>
      </p:sp>
      <p:sp>
        <p:nvSpPr>
          <p:cNvPr id="5" name="Content Placeholder 4"/>
          <p:cNvSpPr>
            <a:spLocks noGrp="1"/>
          </p:cNvSpPr>
          <p:nvPr>
            <p:ph idx="1"/>
          </p:nvPr>
        </p:nvSpPr>
        <p:spPr/>
        <p:txBody>
          <a:bodyPr>
            <a:normAutofit fontScale="92500" lnSpcReduction="10000"/>
          </a:bodyPr>
          <a:lstStyle/>
          <a:p>
            <a:pPr marL="0" indent="0">
              <a:buNone/>
            </a:pPr>
            <a:r>
              <a:rPr lang="fr-CA" altLang="fr-FR" b="1" dirty="0">
                <a:solidFill>
                  <a:schemeClr val="accent2">
                    <a:lumMod val="75000"/>
                  </a:schemeClr>
                </a:solidFill>
                <a:latin typeface="Arial Rounded MT Bold" panose="020F0704030504030204" pitchFamily="34" charset="0"/>
              </a:rPr>
              <a:t>L’important est d’éveiller la curiosité de l’enfant</a:t>
            </a:r>
          </a:p>
          <a:p>
            <a:pPr marL="0" indent="0">
              <a:buFontTx/>
              <a:buNone/>
              <a:defRPr/>
            </a:pPr>
            <a:r>
              <a:rPr lang="fr-CA" b="1" dirty="0">
                <a:solidFill>
                  <a:schemeClr val="accent2">
                    <a:lumMod val="75000"/>
                  </a:schemeClr>
                </a:solidFill>
                <a:latin typeface="Arial Rounded MT Bold" panose="020F0704030504030204" pitchFamily="34" charset="0"/>
              </a:rPr>
              <a:t>Pourquoi jouer avec son enfant ? </a:t>
            </a:r>
          </a:p>
          <a:p>
            <a:pPr marL="0" indent="0">
              <a:buFontTx/>
              <a:buNone/>
              <a:defRPr/>
            </a:pPr>
            <a:endParaRPr lang="fr-CA" u="sng" dirty="0">
              <a:solidFill>
                <a:schemeClr val="accent2">
                  <a:lumMod val="75000"/>
                </a:schemeClr>
              </a:solidFill>
              <a:latin typeface="Arial Rounded MT Bold" panose="020F0704030504030204" pitchFamily="34" charset="0"/>
            </a:endParaRPr>
          </a:p>
          <a:p>
            <a:pPr>
              <a:defRPr/>
            </a:pPr>
            <a:r>
              <a:rPr lang="fr-CA" dirty="0">
                <a:solidFill>
                  <a:schemeClr val="accent2">
                    <a:lumMod val="75000"/>
                  </a:schemeClr>
                </a:solidFill>
                <a:latin typeface="Arial Rounded MT Bold" panose="020F0704030504030204" pitchFamily="34" charset="0"/>
              </a:rPr>
              <a:t>Pour se relier à lui</a:t>
            </a:r>
          </a:p>
          <a:p>
            <a:pPr>
              <a:defRPr/>
            </a:pPr>
            <a:r>
              <a:rPr lang="fr-CA" dirty="0">
                <a:solidFill>
                  <a:schemeClr val="accent2">
                    <a:lumMod val="75000"/>
                  </a:schemeClr>
                </a:solidFill>
                <a:latin typeface="Arial Rounded MT Bold" panose="020F0704030504030204" pitchFamily="34" charset="0"/>
              </a:rPr>
              <a:t>Pour le connaître (observation de son enfant)</a:t>
            </a:r>
          </a:p>
          <a:p>
            <a:pPr>
              <a:defRPr/>
            </a:pPr>
            <a:r>
              <a:rPr lang="fr-CA" dirty="0">
                <a:solidFill>
                  <a:schemeClr val="accent2">
                    <a:lumMod val="75000"/>
                  </a:schemeClr>
                </a:solidFill>
                <a:latin typeface="Arial Rounded MT Bold" panose="020F0704030504030204" pitchFamily="34" charset="0"/>
              </a:rPr>
              <a:t>Pour profiter du moment présent</a:t>
            </a:r>
          </a:p>
          <a:p>
            <a:pPr>
              <a:defRPr/>
            </a:pPr>
            <a:r>
              <a:rPr lang="fr-CA" dirty="0">
                <a:solidFill>
                  <a:schemeClr val="accent2">
                    <a:lumMod val="75000"/>
                  </a:schemeClr>
                </a:solidFill>
                <a:latin typeface="Arial Rounded MT Bold" panose="020F0704030504030204" pitchFamily="34" charset="0"/>
              </a:rPr>
              <a:t>Pour réduire le stress (oublier les préoccupations d’adulte)</a:t>
            </a:r>
          </a:p>
          <a:p>
            <a:pPr marL="0" indent="0">
              <a:buNone/>
            </a:pPr>
            <a:endParaRPr lang="en-US" dirty="0"/>
          </a:p>
        </p:txBody>
      </p:sp>
      <p:pic>
        <p:nvPicPr>
          <p:cNvPr id="6" name="Image 6">
            <a:extLst>
              <a:ext uri="{FF2B5EF4-FFF2-40B4-BE49-F238E27FC236}">
                <a16:creationId xmlns:a16="http://schemas.microsoft.com/office/drawing/2014/main" id="{497D0891-9145-461E-BC1E-393904F3AE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996952"/>
            <a:ext cx="1860244" cy="18329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63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CA" altLang="fr-FR" dirty="0">
                <a:solidFill>
                  <a:schemeClr val="accent2">
                    <a:lumMod val="75000"/>
                  </a:schemeClr>
                </a:solidFill>
                <a:latin typeface="Arial Rounded MT Bold" panose="020F0704030504030204" pitchFamily="34" charset="0"/>
              </a:rPr>
              <a:t>Posture de l’adulte</a:t>
            </a:r>
            <a:endParaRPr lang="en-US" dirty="0">
              <a:solidFill>
                <a:schemeClr val="accent2">
                  <a:lumMod val="75000"/>
                </a:schemeClr>
              </a:solidFill>
              <a:latin typeface="Arial Rounded MT Bold" panose="020F0704030504030204" pitchFamily="34" charset="0"/>
            </a:endParaRPr>
          </a:p>
        </p:txBody>
      </p:sp>
      <p:sp>
        <p:nvSpPr>
          <p:cNvPr id="3" name="Espace réservé du contenu 2">
            <a:extLst>
              <a:ext uri="{FF2B5EF4-FFF2-40B4-BE49-F238E27FC236}">
                <a16:creationId xmlns:a16="http://schemas.microsoft.com/office/drawing/2014/main" id="{0A4C2ED1-C76A-425D-A747-0AF68AF81514}"/>
              </a:ext>
            </a:extLst>
          </p:cNvPr>
          <p:cNvSpPr>
            <a:spLocks noGrp="1"/>
          </p:cNvSpPr>
          <p:nvPr>
            <p:ph sz="half" idx="2"/>
          </p:nvPr>
        </p:nvSpPr>
        <p:spPr>
          <a:xfrm>
            <a:off x="440504" y="1339079"/>
            <a:ext cx="8246295" cy="3798583"/>
          </a:xfrm>
        </p:spPr>
        <p:txBody>
          <a:bodyPr>
            <a:normAutofit fontScale="85000" lnSpcReduction="20000"/>
          </a:bodyPr>
          <a:lstStyle/>
          <a:p>
            <a:pPr algn="just"/>
            <a:r>
              <a:rPr lang="fr-CA" altLang="fr-FR" dirty="0">
                <a:solidFill>
                  <a:schemeClr val="accent2">
                    <a:lumMod val="75000"/>
                  </a:schemeClr>
                </a:solidFill>
                <a:latin typeface="Arial Rounded MT Bold" panose="020F0704030504030204" pitchFamily="34" charset="0"/>
              </a:rPr>
              <a:t>Valoriser les diverses façons dont l’enfant utilise un objet </a:t>
            </a:r>
          </a:p>
          <a:p>
            <a:pPr algn="just"/>
            <a:r>
              <a:rPr lang="fr-CA" altLang="fr-FR" dirty="0">
                <a:solidFill>
                  <a:schemeClr val="accent2">
                    <a:lumMod val="75000"/>
                  </a:schemeClr>
                </a:solidFill>
                <a:latin typeface="Arial Rounded MT Bold" panose="020F0704030504030204" pitchFamily="34" charset="0"/>
              </a:rPr>
              <a:t>Évaluer  le degré d’intégration ou de retrait dans le jeu de l’enfant.</a:t>
            </a:r>
          </a:p>
          <a:p>
            <a:pPr algn="just"/>
            <a:r>
              <a:rPr lang="fr-CA" altLang="fr-FR" dirty="0">
                <a:solidFill>
                  <a:schemeClr val="accent2">
                    <a:lumMod val="75000"/>
                  </a:schemeClr>
                </a:solidFill>
                <a:latin typeface="Arial Rounded MT Bold" panose="020F0704030504030204" pitchFamily="34" charset="0"/>
              </a:rPr>
              <a:t>Apporter de l’aide à l’enfant pour enrichir le jeu </a:t>
            </a:r>
          </a:p>
          <a:p>
            <a:pPr algn="just"/>
            <a:r>
              <a:rPr lang="fr-CA" altLang="fr-FR" dirty="0">
                <a:solidFill>
                  <a:schemeClr val="accent2">
                    <a:lumMod val="75000"/>
                  </a:schemeClr>
                </a:solidFill>
                <a:latin typeface="Arial Rounded MT Bold" panose="020F0704030504030204" pitchFamily="34" charset="0"/>
              </a:rPr>
              <a:t>Utiliser tout le corps pour obtenir et maintenir l’attention de l’enfant, changer sa voix.  </a:t>
            </a:r>
          </a:p>
          <a:p>
            <a:pPr algn="just"/>
            <a:r>
              <a:rPr lang="fr-CA" altLang="fr-FR" dirty="0">
                <a:solidFill>
                  <a:schemeClr val="accent2">
                    <a:lumMod val="75000"/>
                  </a:schemeClr>
                </a:solidFill>
                <a:latin typeface="Arial Rounded MT Bold" panose="020F0704030504030204" pitchFamily="34" charset="0"/>
              </a:rPr>
              <a:t>L’adulte peut suggérer pour alimenter le jeu et aider l’enfant.</a:t>
            </a:r>
          </a:p>
          <a:p>
            <a:pPr algn="just"/>
            <a:r>
              <a:rPr lang="fr-CA" altLang="fr-FR" dirty="0">
                <a:solidFill>
                  <a:schemeClr val="accent2">
                    <a:lumMod val="75000"/>
                  </a:schemeClr>
                </a:solidFill>
                <a:latin typeface="Arial Rounded MT Bold" panose="020F0704030504030204" pitchFamily="34" charset="0"/>
              </a:rPr>
              <a:t>Décrire ses gestes et ses actions ainsi que ceux des enfants et nommer aussi les émotions avec leurs signes physiologiques</a:t>
            </a:r>
          </a:p>
          <a:p>
            <a:pPr algn="just"/>
            <a:r>
              <a:rPr lang="fr-CA" altLang="fr-FR" dirty="0">
                <a:solidFill>
                  <a:schemeClr val="accent2">
                    <a:lumMod val="75000"/>
                  </a:schemeClr>
                </a:solidFill>
                <a:latin typeface="Arial Rounded MT Bold" panose="020F0704030504030204" pitchFamily="34" charset="0"/>
              </a:rPr>
              <a:t>Promouvoir l’enfant comme décideur dans le jeu</a:t>
            </a:r>
          </a:p>
          <a:p>
            <a:pPr algn="just"/>
            <a:r>
              <a:rPr lang="fr-CA" altLang="fr-FR" dirty="0">
                <a:solidFill>
                  <a:schemeClr val="accent2">
                    <a:lumMod val="75000"/>
                  </a:schemeClr>
                </a:solidFill>
                <a:latin typeface="Arial Rounded MT Bold" panose="020F0704030504030204" pitchFamily="34" charset="0"/>
              </a:rPr>
              <a:t>Être le narrateur au besoin et laisser l’enfant s’exprimer à sa façon</a:t>
            </a:r>
          </a:p>
          <a:p>
            <a:endParaRPr lang="fr-CA" dirty="0"/>
          </a:p>
        </p:txBody>
      </p:sp>
      <p:pic>
        <p:nvPicPr>
          <p:cNvPr id="7" name="Image 6">
            <a:extLst>
              <a:ext uri="{FF2B5EF4-FFF2-40B4-BE49-F238E27FC236}">
                <a16:creationId xmlns:a16="http://schemas.microsoft.com/office/drawing/2014/main" id="{02BC9A76-7D86-42E9-A8FE-117AABC6AF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30160">
            <a:off x="404603" y="1008444"/>
            <a:ext cx="4990609" cy="3742957"/>
          </a:xfrm>
          <a:prstGeom prst="rect">
            <a:avLst/>
          </a:prstGeom>
          <a:ln w="19050">
            <a:solidFill>
              <a:schemeClr val="tx1"/>
            </a:solidFill>
          </a:ln>
        </p:spPr>
      </p:pic>
      <p:pic>
        <p:nvPicPr>
          <p:cNvPr id="11" name="Image 10">
            <a:extLst>
              <a:ext uri="{FF2B5EF4-FFF2-40B4-BE49-F238E27FC236}">
                <a16:creationId xmlns:a16="http://schemas.microsoft.com/office/drawing/2014/main" id="{8CCA0FE7-46BD-4CBE-8FF8-2D82BF1416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5301" y="1340826"/>
            <a:ext cx="5852160" cy="3837432"/>
          </a:xfrm>
          <a:prstGeom prst="rect">
            <a:avLst/>
          </a:prstGeom>
          <a:ln w="19050">
            <a:solidFill>
              <a:schemeClr val="tx1"/>
            </a:solidFill>
          </a:ln>
        </p:spPr>
      </p:pic>
      <p:pic>
        <p:nvPicPr>
          <p:cNvPr id="9" name="Image 8">
            <a:extLst>
              <a:ext uri="{FF2B5EF4-FFF2-40B4-BE49-F238E27FC236}">
                <a16:creationId xmlns:a16="http://schemas.microsoft.com/office/drawing/2014/main" id="{C7EA6A60-7701-4617-8410-CE36C34295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3768" y="2775142"/>
            <a:ext cx="5852160" cy="3901440"/>
          </a:xfrm>
          <a:prstGeom prst="rect">
            <a:avLst/>
          </a:prstGeom>
          <a:ln w="19050">
            <a:solidFill>
              <a:schemeClr val="tx1"/>
            </a:solidFill>
          </a:ln>
        </p:spPr>
      </p:pic>
    </p:spTree>
    <p:extLst>
      <p:ext uri="{BB962C8B-B14F-4D97-AF65-F5344CB8AC3E}">
        <p14:creationId xmlns:p14="http://schemas.microsoft.com/office/powerpoint/2010/main" val="417078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098" y="2564904"/>
            <a:ext cx="6027078" cy="1143000"/>
          </a:xfrm>
        </p:spPr>
        <p:txBody>
          <a:bodyPr>
            <a:normAutofit/>
          </a:bodyPr>
          <a:lstStyle/>
          <a:p>
            <a:r>
              <a:rPr lang="fr-CA" altLang="fr-FR" sz="3200" dirty="0">
                <a:solidFill>
                  <a:schemeClr val="accent2">
                    <a:lumMod val="75000"/>
                  </a:schemeClr>
                </a:solidFill>
                <a:latin typeface="Arial Rounded MT Bold" panose="020F0704030504030204" pitchFamily="34" charset="0"/>
              </a:rPr>
              <a:t>Posture de l’adulte</a:t>
            </a:r>
            <a:endParaRPr lang="en-US" sz="3200" dirty="0"/>
          </a:p>
        </p:txBody>
      </p:sp>
      <p:sp>
        <p:nvSpPr>
          <p:cNvPr id="3" name="Rectangle 2">
            <a:extLst>
              <a:ext uri="{FF2B5EF4-FFF2-40B4-BE49-F238E27FC236}">
                <a16:creationId xmlns:a16="http://schemas.microsoft.com/office/drawing/2014/main" id="{6290CE63-7709-4E55-A091-4DCB38A1EABE}"/>
              </a:ext>
            </a:extLst>
          </p:cNvPr>
          <p:cNvSpPr/>
          <p:nvPr/>
        </p:nvSpPr>
        <p:spPr>
          <a:xfrm>
            <a:off x="4067944" y="1968966"/>
            <a:ext cx="4946958" cy="3477875"/>
          </a:xfrm>
          <a:prstGeom prst="rect">
            <a:avLst/>
          </a:prstGeom>
        </p:spPr>
        <p:txBody>
          <a:bodyPr wrap="square">
            <a:spAutoFit/>
          </a:bodyPr>
          <a:lstStyle/>
          <a:p>
            <a:pPr marL="285750" indent="-285750" algn="just">
              <a:buFont typeface="Arial" panose="020B0604020202020204" pitchFamily="34" charset="0"/>
              <a:buChar char="•"/>
            </a:pPr>
            <a:r>
              <a:rPr lang="fr-CA" altLang="fr-FR" sz="2000" dirty="0">
                <a:solidFill>
                  <a:schemeClr val="accent2">
                    <a:lumMod val="75000"/>
                  </a:schemeClr>
                </a:solidFill>
                <a:latin typeface="Arial Rounded MT Bold" panose="020F0704030504030204" pitchFamily="34" charset="0"/>
              </a:rPr>
              <a:t>Laisser l’enfant dans ses moments d’intimité </a:t>
            </a:r>
          </a:p>
          <a:p>
            <a:pPr marL="285750" indent="-285750" algn="just">
              <a:buFont typeface="Arial" panose="020B0604020202020204" pitchFamily="34" charset="0"/>
              <a:buChar char="•"/>
            </a:pPr>
            <a:r>
              <a:rPr lang="fr-CA" altLang="fr-FR" sz="2000" dirty="0">
                <a:solidFill>
                  <a:schemeClr val="accent2">
                    <a:lumMod val="75000"/>
                  </a:schemeClr>
                </a:solidFill>
                <a:latin typeface="Arial Rounded MT Bold" panose="020F0704030504030204" pitchFamily="34" charset="0"/>
              </a:rPr>
              <a:t>Laisser l’enfant rêver</a:t>
            </a:r>
          </a:p>
          <a:p>
            <a:pPr marL="285750" indent="-285750" algn="just">
              <a:buFont typeface="Arial" panose="020B0604020202020204" pitchFamily="34" charset="0"/>
              <a:buChar char="•"/>
            </a:pPr>
            <a:r>
              <a:rPr lang="fr-CA" altLang="fr-FR" sz="2000" dirty="0">
                <a:solidFill>
                  <a:schemeClr val="accent2">
                    <a:lumMod val="75000"/>
                  </a:schemeClr>
                </a:solidFill>
                <a:latin typeface="Arial Rounded MT Bold" panose="020F0704030504030204" pitchFamily="34" charset="0"/>
              </a:rPr>
              <a:t>Donner l’occasion de s’adapter</a:t>
            </a:r>
          </a:p>
          <a:p>
            <a:pPr marL="285750" indent="-285750" algn="just">
              <a:buFont typeface="Arial" panose="020B0604020202020204" pitchFamily="34" charset="0"/>
              <a:buChar char="•"/>
            </a:pPr>
            <a:r>
              <a:rPr lang="fr-CA" altLang="fr-FR" sz="2000" dirty="0">
                <a:solidFill>
                  <a:schemeClr val="accent2">
                    <a:lumMod val="75000"/>
                  </a:schemeClr>
                </a:solidFill>
                <a:latin typeface="Arial Rounded MT Bold" panose="020F0704030504030204" pitchFamily="34" charset="0"/>
              </a:rPr>
              <a:t>Mettre à la disposition de l’enfant du matériel et/ou jouets variés</a:t>
            </a:r>
          </a:p>
          <a:p>
            <a:pPr marL="285750" indent="-285750" algn="just">
              <a:buFont typeface="Arial" panose="020B0604020202020204" pitchFamily="34" charset="0"/>
              <a:buChar char="•"/>
            </a:pPr>
            <a:r>
              <a:rPr lang="fr-CA" altLang="fr-FR" sz="2000" dirty="0">
                <a:solidFill>
                  <a:schemeClr val="accent2">
                    <a:lumMod val="75000"/>
                  </a:schemeClr>
                </a:solidFill>
                <a:latin typeface="Arial Rounded MT Bold" panose="020F0704030504030204" pitchFamily="34" charset="0"/>
              </a:rPr>
              <a:t>Favoriser la présence de participants dans les jeux</a:t>
            </a:r>
          </a:p>
          <a:p>
            <a:pPr marL="285750" indent="-285750" algn="just">
              <a:buFont typeface="Arial" panose="020B0604020202020204" pitchFamily="34" charset="0"/>
              <a:buChar char="•"/>
            </a:pPr>
            <a:r>
              <a:rPr lang="fr-CA" altLang="fr-FR" sz="2000" dirty="0">
                <a:solidFill>
                  <a:schemeClr val="accent2">
                    <a:lumMod val="75000"/>
                  </a:schemeClr>
                </a:solidFill>
                <a:latin typeface="Arial Rounded MT Bold" panose="020F0704030504030204" pitchFamily="34" charset="0"/>
              </a:rPr>
              <a:t>Souligner et favoriser la collaboration plutôt que la compétition</a:t>
            </a:r>
          </a:p>
        </p:txBody>
      </p:sp>
      <p:pic>
        <p:nvPicPr>
          <p:cNvPr id="5" name="Image 4">
            <a:extLst>
              <a:ext uri="{FF2B5EF4-FFF2-40B4-BE49-F238E27FC236}">
                <a16:creationId xmlns:a16="http://schemas.microsoft.com/office/drawing/2014/main" id="{CC0C35B8-AF6F-462D-8AEA-3CF10BE3A8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016" y="260648"/>
            <a:ext cx="5852160" cy="3901440"/>
          </a:xfrm>
          <a:prstGeom prst="rect">
            <a:avLst/>
          </a:prstGeom>
        </p:spPr>
      </p:pic>
      <p:pic>
        <p:nvPicPr>
          <p:cNvPr id="9" name="Image 8">
            <a:extLst>
              <a:ext uri="{FF2B5EF4-FFF2-40B4-BE49-F238E27FC236}">
                <a16:creationId xmlns:a16="http://schemas.microsoft.com/office/drawing/2014/main" id="{F27159DF-8AFF-4880-9815-F38E3E4B98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4297" y="1006289"/>
            <a:ext cx="6415405" cy="4260230"/>
          </a:xfrm>
          <a:prstGeom prst="rect">
            <a:avLst/>
          </a:prstGeom>
        </p:spPr>
      </p:pic>
      <p:pic>
        <p:nvPicPr>
          <p:cNvPr id="7" name="Image 6">
            <a:extLst>
              <a:ext uri="{FF2B5EF4-FFF2-40B4-BE49-F238E27FC236}">
                <a16:creationId xmlns:a16="http://schemas.microsoft.com/office/drawing/2014/main" id="{3009B279-E6EB-4536-8C85-0D26A263BF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7962" y="2057689"/>
            <a:ext cx="5852160" cy="4389120"/>
          </a:xfrm>
          <a:prstGeom prst="rect">
            <a:avLst/>
          </a:prstGeom>
        </p:spPr>
      </p:pic>
    </p:spTree>
    <p:extLst>
      <p:ext uri="{BB962C8B-B14F-4D97-AF65-F5344CB8AC3E}">
        <p14:creationId xmlns:p14="http://schemas.microsoft.com/office/powerpoint/2010/main" val="85258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A" altLang="fr-FR" dirty="0">
                <a:solidFill>
                  <a:schemeClr val="accent2">
                    <a:lumMod val="75000"/>
                  </a:schemeClr>
                </a:solidFill>
                <a:latin typeface="Arial Rounded MT Bold" panose="020F0704030504030204" pitchFamily="34" charset="0"/>
              </a:rPr>
              <a:t>Aménagement et matériel: </a:t>
            </a:r>
            <a:br>
              <a:rPr lang="fr-CA" altLang="fr-FR" dirty="0">
                <a:solidFill>
                  <a:schemeClr val="accent2">
                    <a:lumMod val="75000"/>
                  </a:schemeClr>
                </a:solidFill>
                <a:latin typeface="Arial Rounded MT Bold" panose="020F0704030504030204" pitchFamily="34" charset="0"/>
              </a:rPr>
            </a:br>
            <a:r>
              <a:rPr lang="fr-CA" altLang="fr-FR" dirty="0">
                <a:solidFill>
                  <a:schemeClr val="accent2">
                    <a:lumMod val="75000"/>
                  </a:schemeClr>
                </a:solidFill>
                <a:latin typeface="Arial Rounded MT Bold" panose="020F0704030504030204" pitchFamily="34" charset="0"/>
              </a:rPr>
              <a:t>jouer à rien avec pas grand chose!</a:t>
            </a:r>
            <a:endParaRPr lang="en-US" dirty="0">
              <a:solidFill>
                <a:schemeClr val="accent2">
                  <a:lumMod val="75000"/>
                </a:schemeClr>
              </a:solidFill>
              <a:latin typeface="Arial Rounded MT Bold" panose="020F0704030504030204" pitchFamily="34" charset="0"/>
            </a:endParaRPr>
          </a:p>
        </p:txBody>
      </p:sp>
      <p:sp>
        <p:nvSpPr>
          <p:cNvPr id="4" name="Rectangle 3">
            <a:extLst>
              <a:ext uri="{FF2B5EF4-FFF2-40B4-BE49-F238E27FC236}">
                <a16:creationId xmlns:a16="http://schemas.microsoft.com/office/drawing/2014/main" id="{612447AC-4756-4DF3-94D0-DF0E66A513AD}"/>
              </a:ext>
            </a:extLst>
          </p:cNvPr>
          <p:cNvSpPr/>
          <p:nvPr/>
        </p:nvSpPr>
        <p:spPr>
          <a:xfrm>
            <a:off x="1115616" y="1291130"/>
            <a:ext cx="7920880" cy="4401205"/>
          </a:xfrm>
          <a:prstGeom prst="rect">
            <a:avLst/>
          </a:prstGeom>
        </p:spPr>
        <p:txBody>
          <a:bodyPr wrap="square">
            <a:spAutoFit/>
          </a:bodyPr>
          <a:lstStyle/>
          <a:p>
            <a:pPr algn="just">
              <a:defRPr/>
            </a:pPr>
            <a:r>
              <a:rPr lang="fr-CA" sz="2800" b="1" dirty="0">
                <a:solidFill>
                  <a:schemeClr val="accent2">
                    <a:lumMod val="75000"/>
                  </a:schemeClr>
                </a:solidFill>
                <a:latin typeface="Arial Rounded MT Bold" panose="020F0704030504030204" pitchFamily="34" charset="0"/>
              </a:rPr>
              <a:t>Pour jouer et stimuler le symbolisme, il faut :</a:t>
            </a:r>
          </a:p>
          <a:p>
            <a:pPr marL="457200" indent="-457200" algn="just">
              <a:buFont typeface="Arial" panose="020B0604020202020204" pitchFamily="34" charset="0"/>
              <a:buChar char="•"/>
              <a:defRPr/>
            </a:pPr>
            <a:r>
              <a:rPr lang="fr-CA" sz="2800" dirty="0">
                <a:solidFill>
                  <a:schemeClr val="accent2">
                    <a:lumMod val="75000"/>
                  </a:schemeClr>
                </a:solidFill>
                <a:latin typeface="Arial Rounded MT Bold" panose="020F0704030504030204" pitchFamily="34" charset="0"/>
              </a:rPr>
              <a:t>De l’espace</a:t>
            </a:r>
          </a:p>
          <a:p>
            <a:pPr marL="457200" indent="-457200" algn="just">
              <a:buFont typeface="Arial" panose="020B0604020202020204" pitchFamily="34" charset="0"/>
              <a:buChar char="•"/>
              <a:defRPr/>
            </a:pPr>
            <a:r>
              <a:rPr lang="fr-CA" sz="2800" dirty="0">
                <a:solidFill>
                  <a:schemeClr val="accent2">
                    <a:lumMod val="75000"/>
                  </a:schemeClr>
                </a:solidFill>
                <a:latin typeface="Arial Rounded MT Bold" panose="020F0704030504030204" pitchFamily="34" charset="0"/>
              </a:rPr>
              <a:t>Du temps</a:t>
            </a:r>
          </a:p>
          <a:p>
            <a:pPr marL="457200" indent="-457200" algn="just">
              <a:buFont typeface="Arial" panose="020B0604020202020204" pitchFamily="34" charset="0"/>
              <a:buChar char="•"/>
              <a:defRPr/>
            </a:pPr>
            <a:r>
              <a:rPr lang="fr-CA" sz="2800" dirty="0">
                <a:solidFill>
                  <a:schemeClr val="accent2">
                    <a:lumMod val="75000"/>
                  </a:schemeClr>
                </a:solidFill>
                <a:latin typeface="Arial Rounded MT Bold" panose="020F0704030504030204" pitchFamily="34" charset="0"/>
              </a:rPr>
              <a:t>De la disponibilité des objets (est-ce que l’enfant peut les prendre lui-même?).</a:t>
            </a:r>
          </a:p>
          <a:p>
            <a:pPr marL="457200" indent="-457200" algn="just">
              <a:buFont typeface="Arial" panose="020B0604020202020204" pitchFamily="34" charset="0"/>
              <a:buChar char="•"/>
              <a:defRPr/>
            </a:pPr>
            <a:r>
              <a:rPr lang="fr-CA" sz="2800" dirty="0">
                <a:solidFill>
                  <a:schemeClr val="accent2">
                    <a:lumMod val="75000"/>
                  </a:schemeClr>
                </a:solidFill>
                <a:latin typeface="Arial Rounded MT Bold" panose="020F0704030504030204" pitchFamily="34" charset="0"/>
              </a:rPr>
              <a:t>La rotation, la nouveauté: du matériel  adapté  au niveau de développement et à l’intérêt du moment (grosseur des objets)</a:t>
            </a:r>
          </a:p>
          <a:p>
            <a:pPr marL="457200" indent="-457200" algn="just">
              <a:buFont typeface="Arial" panose="020B0604020202020204" pitchFamily="34" charset="0"/>
              <a:buChar char="•"/>
              <a:defRPr/>
            </a:pPr>
            <a:r>
              <a:rPr lang="fr-CA" sz="2800" dirty="0">
                <a:solidFill>
                  <a:schemeClr val="accent2">
                    <a:lumMod val="75000"/>
                  </a:schemeClr>
                </a:solidFill>
                <a:latin typeface="Arial Rounded MT Bold" panose="020F0704030504030204" pitchFamily="34" charset="0"/>
              </a:rPr>
              <a:t>Présence de partenaires et d’adultes (intérêt de l’adulte)</a:t>
            </a:r>
            <a:endParaRPr lang="fr-CA" dirty="0">
              <a:solidFill>
                <a:schemeClr val="accent2">
                  <a:lumMod val="75000"/>
                </a:schemeClr>
              </a:solidFill>
              <a:latin typeface="Arial Rounded MT Bold" panose="020F0704030504030204" pitchFamily="34" charset="0"/>
            </a:endParaRPr>
          </a:p>
        </p:txBody>
      </p:sp>
    </p:spTree>
    <p:extLst>
      <p:ext uri="{BB962C8B-B14F-4D97-AF65-F5344CB8AC3E}">
        <p14:creationId xmlns:p14="http://schemas.microsoft.com/office/powerpoint/2010/main" val="188749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9BB8FF6-5E08-43E7-95EC-5046A1D8B260}"/>
              </a:ext>
            </a:extLst>
          </p:cNvPr>
          <p:cNvSpPr>
            <a:spLocks noGrp="1" noChangeArrowheads="1"/>
          </p:cNvSpPr>
          <p:nvPr>
            <p:ph type="title"/>
          </p:nvPr>
        </p:nvSpPr>
        <p:spPr/>
        <p:txBody>
          <a:bodyPr>
            <a:normAutofit fontScale="90000"/>
          </a:bodyPr>
          <a:lstStyle/>
          <a:p>
            <a:br>
              <a:rPr lang="fr-CA" altLang="fr-FR" sz="3200" b="1" dirty="0"/>
            </a:br>
            <a:r>
              <a:rPr lang="fr-CA" altLang="fr-FR" sz="4000" b="1" dirty="0">
                <a:solidFill>
                  <a:schemeClr val="accent2">
                    <a:lumMod val="75000"/>
                  </a:schemeClr>
                </a:solidFill>
                <a:latin typeface="Arial Rounded MT Bold" panose="020F0704030504030204" pitchFamily="34" charset="0"/>
              </a:rPr>
              <a:t>Les paniers à trésors</a:t>
            </a:r>
            <a:br>
              <a:rPr lang="fr-CA" altLang="fr-FR" b="1" dirty="0"/>
            </a:br>
            <a:endParaRPr lang="fr-CA" altLang="fr-FR" dirty="0"/>
          </a:p>
        </p:txBody>
      </p:sp>
      <p:pic>
        <p:nvPicPr>
          <p:cNvPr id="7" name="Image 3" descr="Résultats de recherche d'images pour « découverte des fonctions de l'objet »">
            <a:extLst>
              <a:ext uri="{FF2B5EF4-FFF2-40B4-BE49-F238E27FC236}">
                <a16:creationId xmlns:a16="http://schemas.microsoft.com/office/drawing/2014/main" id="{0B59944E-4008-4742-83E7-6B2FEA04D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280688"/>
            <a:ext cx="4331187" cy="273630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Image result for treasure basket">
            <a:extLst>
              <a:ext uri="{FF2B5EF4-FFF2-40B4-BE49-F238E27FC236}">
                <a16:creationId xmlns:a16="http://schemas.microsoft.com/office/drawing/2014/main" id="{FA9B94E5-7948-4FFA-94FC-F90472DF63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212" y="1681162"/>
            <a:ext cx="4362450" cy="349567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Image result for treasure basket">
            <a:extLst>
              <a:ext uri="{FF2B5EF4-FFF2-40B4-BE49-F238E27FC236}">
                <a16:creationId xmlns:a16="http://schemas.microsoft.com/office/drawing/2014/main" id="{BAEE4205-1D60-4548-B12D-E02B0E0921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4371" y="3123749"/>
            <a:ext cx="4762500" cy="357187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34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A88379-230D-484E-AFDF-69FD4D74EDA7}"/>
              </a:ext>
            </a:extLst>
          </p:cNvPr>
          <p:cNvSpPr>
            <a:spLocks noGrp="1"/>
          </p:cNvSpPr>
          <p:nvPr>
            <p:ph type="title"/>
          </p:nvPr>
        </p:nvSpPr>
        <p:spPr/>
        <p:txBody>
          <a:bodyPr>
            <a:normAutofit fontScale="90000"/>
          </a:bodyPr>
          <a:lstStyle/>
          <a:p>
            <a:r>
              <a:rPr lang="fr-CA" altLang="fr-FR" dirty="0">
                <a:solidFill>
                  <a:schemeClr val="accent2">
                    <a:lumMod val="75000"/>
                  </a:schemeClr>
                </a:solidFill>
                <a:latin typeface="Arial Rounded MT Bold" panose="020F0704030504030204" pitchFamily="34" charset="0"/>
              </a:rPr>
              <a:t>Jouer à rien avec pas grand-chose…à tout moment!</a:t>
            </a:r>
            <a:endParaRPr lang="fr-CA" dirty="0"/>
          </a:p>
        </p:txBody>
      </p:sp>
      <p:grpSp>
        <p:nvGrpSpPr>
          <p:cNvPr id="4" name="Groupe 3">
            <a:extLst>
              <a:ext uri="{FF2B5EF4-FFF2-40B4-BE49-F238E27FC236}">
                <a16:creationId xmlns:a16="http://schemas.microsoft.com/office/drawing/2014/main" id="{E718F1D4-DB61-4F52-A134-A4D1C28D8FB5}"/>
              </a:ext>
            </a:extLst>
          </p:cNvPr>
          <p:cNvGrpSpPr>
            <a:grpSpLocks/>
          </p:cNvGrpSpPr>
          <p:nvPr/>
        </p:nvGrpSpPr>
        <p:grpSpPr bwMode="auto">
          <a:xfrm>
            <a:off x="521971" y="1116288"/>
            <a:ext cx="2376363" cy="4780384"/>
            <a:chOff x="1501622" y="395020"/>
            <a:chExt cx="2782957" cy="6258898"/>
          </a:xfrm>
        </p:grpSpPr>
        <p:pic>
          <p:nvPicPr>
            <p:cNvPr id="5" name="Image 4" descr="Résultats de recherche d'images pour « apprendre à éduquer comment créer facilement un parcours de motricité maison? »">
              <a:extLst>
                <a:ext uri="{FF2B5EF4-FFF2-40B4-BE49-F238E27FC236}">
                  <a16:creationId xmlns:a16="http://schemas.microsoft.com/office/drawing/2014/main" id="{E3B90794-FEE6-4002-802F-C6D227CD8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504" y="1311966"/>
              <a:ext cx="2734075" cy="534195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FA452B-2AC0-49C6-8192-1659527EFD77}"/>
                </a:ext>
              </a:extLst>
            </p:cNvPr>
            <p:cNvSpPr/>
            <p:nvPr/>
          </p:nvSpPr>
          <p:spPr>
            <a:xfrm>
              <a:off x="1501622" y="395020"/>
              <a:ext cx="2782957" cy="830997"/>
            </a:xfrm>
            <a:prstGeom prst="rect">
              <a:avLst/>
            </a:prstGeom>
            <a:noFill/>
          </p:spPr>
          <p:txBody>
            <a:bodyPr>
              <a:spAutoFit/>
            </a:bodyPr>
            <a:lstStyle/>
            <a:p>
              <a:pPr algn="ctr">
                <a:defRPr/>
              </a:pPr>
              <a:r>
                <a:rPr lang="fr-FR" sz="2400" b="1" dirty="0">
                  <a:ln w="9525">
                    <a:solidFill>
                      <a:schemeClr val="bg1"/>
                    </a:solidFill>
                    <a:prstDash val="solid"/>
                  </a:ln>
                  <a:effectLst>
                    <a:outerShdw blurRad="12700" dist="38100" dir="2700000" algn="tl" rotWithShape="0">
                      <a:schemeClr val="bg1">
                        <a:lumMod val="50000"/>
                      </a:schemeClr>
                    </a:outerShdw>
                  </a:effectLst>
                </a:rPr>
                <a:t>Le lancer de la </a:t>
              </a:r>
            </a:p>
            <a:p>
              <a:pPr algn="ctr">
                <a:defRPr/>
              </a:pPr>
              <a:r>
                <a:rPr lang="fr-FR" sz="2400" b="1" dirty="0">
                  <a:ln w="9525">
                    <a:solidFill>
                      <a:schemeClr val="bg1"/>
                    </a:solidFill>
                    <a:prstDash val="solid"/>
                  </a:ln>
                  <a:effectLst>
                    <a:outerShdw blurRad="12700" dist="38100" dir="2700000" algn="tl" rotWithShape="0">
                      <a:schemeClr val="bg1">
                        <a:lumMod val="50000"/>
                      </a:schemeClr>
                    </a:outerShdw>
                  </a:effectLst>
                </a:rPr>
                <a:t>débarbouillette</a:t>
              </a:r>
            </a:p>
          </p:txBody>
        </p:sp>
      </p:grpSp>
      <p:grpSp>
        <p:nvGrpSpPr>
          <p:cNvPr id="7" name="Groupe 6">
            <a:extLst>
              <a:ext uri="{FF2B5EF4-FFF2-40B4-BE49-F238E27FC236}">
                <a16:creationId xmlns:a16="http://schemas.microsoft.com/office/drawing/2014/main" id="{BE48B5A6-3C5B-4FE6-B447-952B0E6FE02C}"/>
              </a:ext>
            </a:extLst>
          </p:cNvPr>
          <p:cNvGrpSpPr>
            <a:grpSpLocks/>
          </p:cNvGrpSpPr>
          <p:nvPr/>
        </p:nvGrpSpPr>
        <p:grpSpPr bwMode="auto">
          <a:xfrm>
            <a:off x="3128271" y="1433635"/>
            <a:ext cx="2664296" cy="4946090"/>
            <a:chOff x="4596005" y="524289"/>
            <a:chExt cx="3461317" cy="5846002"/>
          </a:xfrm>
        </p:grpSpPr>
        <p:pic>
          <p:nvPicPr>
            <p:cNvPr id="8" name="Image 7" descr="E:\RAPEL\IMG_2754.JPG">
              <a:extLst>
                <a:ext uri="{FF2B5EF4-FFF2-40B4-BE49-F238E27FC236}">
                  <a16:creationId xmlns:a16="http://schemas.microsoft.com/office/drawing/2014/main" id="{C183E25E-EF44-4D5F-8492-1ADF8B3CF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6005" y="524289"/>
              <a:ext cx="3461317" cy="505487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E5B06D9-85EA-41B2-B599-2A5EF78D20E6}"/>
                </a:ext>
              </a:extLst>
            </p:cNvPr>
            <p:cNvSpPr/>
            <p:nvPr/>
          </p:nvSpPr>
          <p:spPr>
            <a:xfrm>
              <a:off x="5588659" y="5662405"/>
              <a:ext cx="1500732" cy="707886"/>
            </a:xfrm>
            <a:prstGeom prst="rect">
              <a:avLst/>
            </a:prstGeom>
            <a:noFill/>
          </p:spPr>
          <p:txBody>
            <a:bodyPr wrap="none">
              <a:spAutoFit/>
            </a:bodyPr>
            <a:lstStyle/>
            <a:p>
              <a:pPr algn="ctr">
                <a:defRPr/>
              </a:pPr>
              <a:r>
                <a:rPr lang="fr-FR" sz="2000" b="1" dirty="0">
                  <a:ln w="9525">
                    <a:solidFill>
                      <a:schemeClr val="bg1"/>
                    </a:solidFill>
                    <a:prstDash val="solid"/>
                  </a:ln>
                  <a:effectLst>
                    <a:outerShdw blurRad="12700" dist="38100" dir="2700000" algn="tl" rotWithShape="0">
                      <a:schemeClr val="bg1">
                        <a:lumMod val="50000"/>
                      </a:schemeClr>
                    </a:outerShdw>
                  </a:effectLst>
                </a:rPr>
                <a:t>La montée</a:t>
              </a:r>
            </a:p>
            <a:p>
              <a:pPr algn="ctr">
                <a:defRPr/>
              </a:pPr>
              <a:r>
                <a:rPr lang="fr-FR" sz="2000" b="1" dirty="0">
                  <a:ln w="9525">
                    <a:solidFill>
                      <a:schemeClr val="bg1"/>
                    </a:solidFill>
                    <a:prstDash val="solid"/>
                  </a:ln>
                  <a:effectLst>
                    <a:outerShdw blurRad="12700" dist="38100" dir="2700000" algn="tl" rotWithShape="0">
                      <a:schemeClr val="bg1">
                        <a:lumMod val="50000"/>
                      </a:schemeClr>
                    </a:outerShdw>
                  </a:effectLst>
                </a:rPr>
                <a:t>du bac</a:t>
              </a:r>
            </a:p>
          </p:txBody>
        </p:sp>
      </p:grpSp>
      <p:grpSp>
        <p:nvGrpSpPr>
          <p:cNvPr id="10" name="Groupe 1">
            <a:extLst>
              <a:ext uri="{FF2B5EF4-FFF2-40B4-BE49-F238E27FC236}">
                <a16:creationId xmlns:a16="http://schemas.microsoft.com/office/drawing/2014/main" id="{F5C67539-9C38-4EC3-8176-35F622A03FB5}"/>
              </a:ext>
            </a:extLst>
          </p:cNvPr>
          <p:cNvGrpSpPr>
            <a:grpSpLocks/>
          </p:cNvGrpSpPr>
          <p:nvPr/>
        </p:nvGrpSpPr>
        <p:grpSpPr bwMode="auto">
          <a:xfrm>
            <a:off x="6116151" y="1076692"/>
            <a:ext cx="2664296" cy="5526438"/>
            <a:chOff x="8542422" y="636105"/>
            <a:chExt cx="3140392" cy="6017813"/>
          </a:xfrm>
        </p:grpSpPr>
        <p:pic>
          <p:nvPicPr>
            <p:cNvPr id="11" name="Image 2" descr="Résultats de recherche d'images pour « apprendre à éduquer comment créer facilement un parcours de motricité maison? »">
              <a:extLst>
                <a:ext uri="{FF2B5EF4-FFF2-40B4-BE49-F238E27FC236}">
                  <a16:creationId xmlns:a16="http://schemas.microsoft.com/office/drawing/2014/main" id="{077E8C60-A6A0-454C-B15E-46C7899965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2422" y="636105"/>
              <a:ext cx="3140392" cy="60178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CA425BD-80EF-40E4-AD31-64A8E9E3244E}"/>
                </a:ext>
              </a:extLst>
            </p:cNvPr>
            <p:cNvSpPr/>
            <p:nvPr/>
          </p:nvSpPr>
          <p:spPr>
            <a:xfrm>
              <a:off x="8817927" y="5662405"/>
              <a:ext cx="2864887" cy="954107"/>
            </a:xfrm>
            <a:prstGeom prst="rect">
              <a:avLst/>
            </a:prstGeom>
            <a:noFill/>
          </p:spPr>
          <p:txBody>
            <a:bodyPr wrap="none">
              <a:spAutoFit/>
            </a:bodyPr>
            <a:lstStyle/>
            <a:p>
              <a:pPr algn="ctr">
                <a:defRPr/>
              </a:pPr>
              <a:r>
                <a:rPr lang="fr-FR" sz="2800" b="1" dirty="0">
                  <a:ln w="9525">
                    <a:solidFill>
                      <a:schemeClr val="bg1"/>
                    </a:solidFill>
                    <a:prstDash val="solid"/>
                  </a:ln>
                  <a:effectLst>
                    <a:outerShdw blurRad="12700" dist="38100" dir="2700000" algn="tl" rotWithShape="0">
                      <a:schemeClr val="bg1">
                        <a:lumMod val="50000"/>
                      </a:schemeClr>
                    </a:outerShdw>
                  </a:effectLst>
                </a:rPr>
                <a:t>Le parcours du </a:t>
              </a:r>
            </a:p>
            <a:p>
              <a:pPr algn="ctr">
                <a:defRPr/>
              </a:pPr>
              <a:r>
                <a:rPr lang="fr-FR" sz="2800" b="1" dirty="0">
                  <a:ln w="9525">
                    <a:solidFill>
                      <a:schemeClr val="bg1"/>
                    </a:solidFill>
                    <a:prstDash val="solid"/>
                  </a:ln>
                  <a:effectLst>
                    <a:outerShdw blurRad="12700" dist="38100" dir="2700000" algn="tl" rotWithShape="0">
                      <a:schemeClr val="bg1">
                        <a:lumMod val="50000"/>
                      </a:schemeClr>
                    </a:outerShdw>
                  </a:effectLst>
                </a:rPr>
                <a:t>du dîner</a:t>
              </a:r>
            </a:p>
          </p:txBody>
        </p:sp>
      </p:grpSp>
    </p:spTree>
    <p:extLst>
      <p:ext uri="{BB962C8B-B14F-4D97-AF65-F5344CB8AC3E}">
        <p14:creationId xmlns:p14="http://schemas.microsoft.com/office/powerpoint/2010/main" val="319166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0058-cub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3028-3d-cubes-powerpoint-template.potx" id="{31EC4B10-1AC8-4272-9787-5C7F5B142AAC}" vid="{C9938D3F-E61D-44C8-8929-DB1180B8F9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3028-3d-cubes-powerpoint-template</Template>
  <TotalTime>421</TotalTime>
  <Words>1094</Words>
  <Application>Microsoft Office PowerPoint</Application>
  <PresentationFormat>Affichage à l'écran (4:3)</PresentationFormat>
  <Paragraphs>189</Paragraphs>
  <Slides>16</Slides>
  <Notes>13</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16</vt:i4>
      </vt:variant>
    </vt:vector>
  </HeadingPairs>
  <TitlesOfParts>
    <vt:vector size="23" baseType="lpstr">
      <vt:lpstr>Arial</vt:lpstr>
      <vt:lpstr>Arial Rounded MT Bold</vt:lpstr>
      <vt:lpstr>Calibri</vt:lpstr>
      <vt:lpstr>Microsoft Himalaya</vt:lpstr>
      <vt:lpstr>Microsoft New Tai Lue</vt:lpstr>
      <vt:lpstr>20058-cubes</vt:lpstr>
      <vt:lpstr>Acrobat Document</vt:lpstr>
      <vt:lpstr>Présentation PowerPoint</vt:lpstr>
      <vt:lpstr>Présentation PowerPoint</vt:lpstr>
      <vt:lpstr>Accompagnement et répercussions</vt:lpstr>
      <vt:lpstr>Rôles et attitudes de l’adulte dans le jeu symbolique</vt:lpstr>
      <vt:lpstr>Posture de l’adulte</vt:lpstr>
      <vt:lpstr>Posture de l’adulte</vt:lpstr>
      <vt:lpstr>Aménagement et matériel:  jouer à rien avec pas grand chose!</vt:lpstr>
      <vt:lpstr> Les paniers à trésors </vt:lpstr>
      <vt:lpstr>Jouer à rien avec pas grand-chose…à tout moment!</vt:lpstr>
      <vt:lpstr>Présentation PowerPoint</vt:lpstr>
      <vt:lpstr>Les bienfaits du jeu symbolique, et les conséquences (dimensions du développement : affectif et social , dans un développement global et intégré)</vt:lpstr>
      <vt:lpstr>Présentation PowerPoint</vt:lpstr>
      <vt:lpstr>Boucler la boucle…quel rôle Croustille le chat a-t-il joué?</vt:lpstr>
      <vt:lpstr>Des outils disponibles </vt:lpstr>
      <vt:lpstr>Références </vt:lpstr>
      <vt:lpstr>Collaborateurs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Bureau</dc:creator>
  <cp:lastModifiedBy>Bureau</cp:lastModifiedBy>
  <cp:revision>37</cp:revision>
  <dcterms:created xsi:type="dcterms:W3CDTF">2018-03-25T19:54:57Z</dcterms:created>
  <dcterms:modified xsi:type="dcterms:W3CDTF">2018-04-17T13:03:44Z</dcterms:modified>
</cp:coreProperties>
</file>