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950075" cy="9236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1C9828"/>
    <a:srgbClr val="047028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69" autoAdjust="0"/>
  </p:normalViewPr>
  <p:slideViewPr>
    <p:cSldViewPr snapToGrid="0">
      <p:cViewPr varScale="1">
        <p:scale>
          <a:sx n="94" d="100"/>
          <a:sy n="94" d="100"/>
        </p:scale>
        <p:origin x="1194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2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D6ECE2F-803F-4BD3-8F9F-E7D702F2BE9C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5E329D2-6CB9-4D6C-B0B2-0A529DD1527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9644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u="sng" dirty="0" smtClean="0"/>
              <a:t>Propositions de jalons à faire figurer sur la ligne du temps </a:t>
            </a:r>
          </a:p>
          <a:p>
            <a:pPr rtl="0" eaLnBrk="1" fontAlgn="t" latinLnBrk="0" hangingPunct="1"/>
            <a:endParaRPr lang="fr-CA" dirty="0"/>
          </a:p>
          <a:p>
            <a:pPr rtl="0" eaLnBrk="1" fontAlgn="t" latinLnBrk="0" hangingPunct="1"/>
            <a:r>
              <a:rPr lang="fr-CA" b="1" dirty="0"/>
              <a:t>Changements </a:t>
            </a:r>
            <a:r>
              <a:rPr lang="fr-CA" b="1" dirty="0" smtClean="0"/>
              <a:t>les plus significatifs</a:t>
            </a:r>
            <a:endParaRPr lang="fr-CA" b="1" dirty="0"/>
          </a:p>
          <a:p>
            <a:pPr marL="173422" indent="-173422" fontAlgn="t">
              <a:buFont typeface="Arial" panose="020B0604020202020204" pitchFamily="34" charset="0"/>
              <a:buChar char="•"/>
            </a:pPr>
            <a:r>
              <a:rPr lang="fr-CA" dirty="0"/>
              <a:t>En fonction des années pivots identifiées lors de la récolte des effets</a:t>
            </a:r>
          </a:p>
          <a:p>
            <a:pPr marL="173422" indent="-173422" fontAlgn="t">
              <a:buFont typeface="Arial" panose="020B0604020202020204" pitchFamily="34" charset="0"/>
              <a:buChar char="•"/>
            </a:pPr>
            <a:r>
              <a:rPr lang="fr-CA" dirty="0"/>
              <a:t>…</a:t>
            </a:r>
          </a:p>
          <a:p>
            <a:pPr rtl="0" eaLnBrk="1" fontAlgn="t" latinLnBrk="0" hangingPunct="1"/>
            <a:endParaRPr lang="fr-CA" dirty="0"/>
          </a:p>
          <a:p>
            <a:pPr rtl="0" eaLnBrk="1" fontAlgn="t" latinLnBrk="0" hangingPunct="1"/>
            <a:r>
              <a:rPr lang="fr-CA" b="1" dirty="0"/>
              <a:t>Vie du regroupement</a:t>
            </a:r>
          </a:p>
          <a:p>
            <a:pPr marL="173422" indent="-173422" defTabSz="924916" fontAlgn="t">
              <a:buFont typeface="Arial" panose="020B0604020202020204" pitchFamily="34" charset="0"/>
              <a:buChar char="•"/>
            </a:pPr>
            <a:r>
              <a:rPr lang="fr-CA" dirty="0"/>
              <a:t>Dépôts de plan </a:t>
            </a:r>
            <a:r>
              <a:rPr lang="fr-CA" dirty="0" smtClean="0"/>
              <a:t>d’action</a:t>
            </a:r>
            <a:endParaRPr lang="fr-CA" dirty="0"/>
          </a:p>
          <a:p>
            <a:pPr marL="173422" indent="-173422" fontAlgn="t">
              <a:buFont typeface="Arial" panose="020B0604020202020204" pitchFamily="34" charset="0"/>
              <a:buChar char="•"/>
            </a:pPr>
            <a:r>
              <a:rPr lang="fr-CA" dirty="0"/>
              <a:t>Planification écosystémique</a:t>
            </a:r>
          </a:p>
          <a:p>
            <a:pPr marL="173422" indent="-173422" fontAlgn="t">
              <a:buFont typeface="Arial" panose="020B0604020202020204" pitchFamily="34" charset="0"/>
              <a:buChar char="•"/>
            </a:pPr>
            <a:r>
              <a:rPr lang="fr-CA" dirty="0" smtClean="0"/>
              <a:t>Embauches/départs</a:t>
            </a:r>
            <a:endParaRPr lang="fr-CA" dirty="0"/>
          </a:p>
          <a:p>
            <a:pPr marL="173422" indent="-173422" defTabSz="924916" fontAlgn="t">
              <a:buFont typeface="Arial" panose="020B0604020202020204" pitchFamily="34" charset="0"/>
              <a:buChar char="•"/>
            </a:pPr>
            <a:r>
              <a:rPr lang="fr-CA" dirty="0" smtClean="0"/>
              <a:t>Voix des parents</a:t>
            </a:r>
          </a:p>
          <a:p>
            <a:pPr marL="173422" indent="-173422" defTabSz="924916" fontAlgn="t">
              <a:buFont typeface="Arial" panose="020B0604020202020204" pitchFamily="34" charset="0"/>
              <a:buChar char="•"/>
            </a:pPr>
            <a:r>
              <a:rPr lang="fr-CA" dirty="0" smtClean="0"/>
              <a:t>Arrivée</a:t>
            </a:r>
            <a:r>
              <a:rPr lang="fr-CA" baseline="0" dirty="0" smtClean="0"/>
              <a:t> ou départ de partenaires</a:t>
            </a:r>
          </a:p>
          <a:p>
            <a:pPr marL="173422" indent="-173422" defTabSz="924916" fontAlgn="t">
              <a:buFont typeface="Arial" panose="020B0604020202020204" pitchFamily="34" charset="0"/>
              <a:buChar char="•"/>
            </a:pPr>
            <a:r>
              <a:rPr lang="fr-CA" dirty="0"/>
              <a:t>…</a:t>
            </a:r>
          </a:p>
          <a:p>
            <a:pPr rtl="0" eaLnBrk="1" fontAlgn="t" latinLnBrk="0" hangingPunct="1"/>
            <a:endParaRPr lang="fr-CA" dirty="0"/>
          </a:p>
          <a:p>
            <a:pPr rtl="0" eaLnBrk="1" fontAlgn="t" latinLnBrk="0" hangingPunct="1"/>
            <a:r>
              <a:rPr lang="fr-CA" b="1" dirty="0" smtClean="0"/>
              <a:t>Contexte (social, politique, économique, communautaire…)</a:t>
            </a:r>
            <a:endParaRPr lang="fr-CA" b="1" dirty="0"/>
          </a:p>
          <a:p>
            <a:pPr marL="173422" indent="-173422" fontAlgn="t">
              <a:buFont typeface="Arial" panose="020B0604020202020204" pitchFamily="34" charset="0"/>
              <a:buChar char="•"/>
            </a:pPr>
            <a:r>
              <a:rPr lang="fr-CA" dirty="0" smtClean="0"/>
              <a:t>Local </a:t>
            </a:r>
            <a:endParaRPr lang="fr-CA" dirty="0"/>
          </a:p>
          <a:p>
            <a:pPr marL="173422" indent="-173422" fontAlgn="t">
              <a:buFont typeface="Arial" panose="020B0604020202020204" pitchFamily="34" charset="0"/>
              <a:buChar char="•"/>
            </a:pPr>
            <a:r>
              <a:rPr lang="fr-CA" dirty="0"/>
              <a:t>Régional</a:t>
            </a:r>
          </a:p>
          <a:p>
            <a:pPr marL="173422" indent="-173422" fontAlgn="t">
              <a:buFont typeface="Arial" panose="020B0604020202020204" pitchFamily="34" charset="0"/>
              <a:buChar char="•"/>
            </a:pPr>
            <a:r>
              <a:rPr lang="fr-CA" dirty="0"/>
              <a:t>National </a:t>
            </a:r>
          </a:p>
          <a:p>
            <a:pPr marL="173422" indent="-173422">
              <a:buFont typeface="Arial" panose="020B0604020202020204" pitchFamily="34" charset="0"/>
              <a:buChar char="•"/>
            </a:pPr>
            <a:r>
              <a:rPr lang="fr-CA" dirty="0" smtClean="0"/>
              <a:t>…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329D2-6CB9-4D6C-B0B2-0A529DD15277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8855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924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010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886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41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055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231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214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782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786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429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945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DFC4-08A2-4980-9C8E-5CC7EFB5FDC9}" type="datetimeFigureOut">
              <a:rPr lang="fr-CA" smtClean="0"/>
              <a:t>2018-09-13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371FA-F93D-4251-B573-39A4EF140A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028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notesSlide" Target="../notesSlides/notesSlide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>
            <p:custDataLst>
              <p:tags r:id="rId1"/>
            </p:custDataLst>
          </p:nvPr>
        </p:nvSpPr>
        <p:spPr>
          <a:xfrm>
            <a:off x="3202967" y="2771687"/>
            <a:ext cx="1695611" cy="93233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2012</a:t>
            </a:r>
            <a:endParaRPr lang="fr-CA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113607" y="213893"/>
            <a:ext cx="9764600" cy="502276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>
                <a:solidFill>
                  <a:schemeClr val="accent6">
                    <a:lumMod val="50000"/>
                  </a:schemeClr>
                </a:solidFill>
              </a:rPr>
              <a:t>Des changements </a:t>
            </a:r>
            <a:r>
              <a:rPr lang="fr-CA" dirty="0">
                <a:solidFill>
                  <a:schemeClr val="accent6">
                    <a:lumMod val="50000"/>
                  </a:schemeClr>
                </a:solidFill>
              </a:rPr>
              <a:t>au fil du temps</a:t>
            </a:r>
          </a:p>
        </p:txBody>
      </p:sp>
      <p:sp>
        <p:nvSpPr>
          <p:cNvPr id="8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075245" y="4324881"/>
            <a:ext cx="2225718" cy="758070"/>
          </a:xfrm>
          <a:prstGeom prst="rect">
            <a:avLst/>
          </a:prstGeom>
          <a:ln w="3175">
            <a:solidFill>
              <a:srgbClr val="008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100" b="1" dirty="0" smtClean="0"/>
              <a:t>2013- </a:t>
            </a:r>
            <a:r>
              <a:rPr lang="fr-CA" sz="1100" b="1" dirty="0" smtClean="0">
                <a:solidFill>
                  <a:srgbClr val="FF0000"/>
                </a:solidFill>
              </a:rPr>
              <a:t>XXX</a:t>
            </a:r>
            <a:endParaRPr lang="fr-CA" sz="1100" dirty="0"/>
          </a:p>
        </p:txBody>
      </p:sp>
      <p:sp>
        <p:nvSpPr>
          <p:cNvPr id="9" name="Chevron 8"/>
          <p:cNvSpPr/>
          <p:nvPr>
            <p:custDataLst>
              <p:tags r:id="rId4"/>
            </p:custDataLst>
          </p:nvPr>
        </p:nvSpPr>
        <p:spPr>
          <a:xfrm>
            <a:off x="4541909" y="2771687"/>
            <a:ext cx="1695611" cy="9323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2013</a:t>
            </a:r>
            <a:endParaRPr lang="fr-CA" b="1" dirty="0"/>
          </a:p>
        </p:txBody>
      </p:sp>
      <p:sp>
        <p:nvSpPr>
          <p:cNvPr id="10" name="Chevron 9"/>
          <p:cNvSpPr/>
          <p:nvPr>
            <p:custDataLst>
              <p:tags r:id="rId5"/>
            </p:custDataLst>
          </p:nvPr>
        </p:nvSpPr>
        <p:spPr>
          <a:xfrm>
            <a:off x="5882132" y="2771687"/>
            <a:ext cx="1695611" cy="9323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2014</a:t>
            </a:r>
            <a:endParaRPr lang="fr-CA" b="1" dirty="0"/>
          </a:p>
        </p:txBody>
      </p:sp>
      <p:sp>
        <p:nvSpPr>
          <p:cNvPr id="11" name="Chevron 10"/>
          <p:cNvSpPr/>
          <p:nvPr>
            <p:custDataLst>
              <p:tags r:id="rId6"/>
            </p:custDataLst>
          </p:nvPr>
        </p:nvSpPr>
        <p:spPr>
          <a:xfrm>
            <a:off x="7222355" y="2771687"/>
            <a:ext cx="1695611" cy="93233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2015</a:t>
            </a:r>
            <a:endParaRPr lang="fr-CA" b="1" dirty="0"/>
          </a:p>
        </p:txBody>
      </p:sp>
      <p:sp>
        <p:nvSpPr>
          <p:cNvPr id="12" name="Chevron 11"/>
          <p:cNvSpPr/>
          <p:nvPr>
            <p:custDataLst>
              <p:tags r:id="rId7"/>
            </p:custDataLst>
          </p:nvPr>
        </p:nvSpPr>
        <p:spPr>
          <a:xfrm>
            <a:off x="8561297" y="2771687"/>
            <a:ext cx="1695611" cy="93233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2016</a:t>
            </a:r>
            <a:endParaRPr lang="fr-CA" b="1" dirty="0"/>
          </a:p>
        </p:txBody>
      </p:sp>
      <p:sp>
        <p:nvSpPr>
          <p:cNvPr id="14" name="Titre 1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6947346" y="4103515"/>
            <a:ext cx="3227901" cy="580421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100" b="1" dirty="0" smtClean="0"/>
              <a:t>2016- </a:t>
            </a:r>
            <a:r>
              <a:rPr lang="fr-CA" sz="1100" b="1" dirty="0">
                <a:solidFill>
                  <a:srgbClr val="FF0000"/>
                </a:solidFill>
              </a:rPr>
              <a:t>XXX</a:t>
            </a:r>
            <a:endParaRPr lang="fr-CA" sz="1100" dirty="0"/>
          </a:p>
        </p:txBody>
      </p:sp>
      <p:sp>
        <p:nvSpPr>
          <p:cNvPr id="18" name="Titre 1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5645541" y="1694322"/>
            <a:ext cx="1953906" cy="716002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100" b="1" dirty="0" smtClean="0"/>
              <a:t>2015- </a:t>
            </a:r>
            <a:r>
              <a:rPr lang="fr-CA" sz="1100" b="1" dirty="0">
                <a:solidFill>
                  <a:srgbClr val="FF0000"/>
                </a:solidFill>
              </a:rPr>
              <a:t>XXX</a:t>
            </a:r>
            <a:endParaRPr lang="fr-CA" sz="1100" dirty="0"/>
          </a:p>
        </p:txBody>
      </p:sp>
      <p:sp>
        <p:nvSpPr>
          <p:cNvPr id="19" name="Titre 1"/>
          <p:cNvSpPr txBox="1">
            <a:spLocks/>
          </p:cNvSpPr>
          <p:nvPr>
            <p:custDataLst>
              <p:tags r:id="rId10"/>
            </p:custDataLst>
          </p:nvPr>
        </p:nvSpPr>
        <p:spPr>
          <a:xfrm rot="16200000">
            <a:off x="-156203" y="1572145"/>
            <a:ext cx="1930725" cy="439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1600" b="1" cap="all" dirty="0" smtClean="0"/>
              <a:t>Changements les plus </a:t>
            </a:r>
            <a:r>
              <a:rPr lang="fr-CA" sz="1600" b="1" cap="all" dirty="0"/>
              <a:t>significatifs</a:t>
            </a:r>
          </a:p>
        </p:txBody>
      </p:sp>
      <p:cxnSp>
        <p:nvCxnSpPr>
          <p:cNvPr id="20" name="Connecteur droit 19"/>
          <p:cNvCxnSpPr/>
          <p:nvPr>
            <p:custDataLst>
              <p:tags r:id="rId11"/>
            </p:custDataLst>
          </p:nvPr>
        </p:nvCxnSpPr>
        <p:spPr>
          <a:xfrm>
            <a:off x="6528532" y="2336193"/>
            <a:ext cx="0" cy="60265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re 1"/>
          <p:cNvSpPr txBox="1">
            <a:spLocks/>
          </p:cNvSpPr>
          <p:nvPr>
            <p:custDataLst>
              <p:tags r:id="rId12"/>
            </p:custDataLst>
          </p:nvPr>
        </p:nvSpPr>
        <p:spPr>
          <a:xfrm rot="16200000">
            <a:off x="12690" y="4260385"/>
            <a:ext cx="1592942" cy="439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1600" b="1" cap="all" dirty="0" smtClean="0"/>
              <a:t>Vie du regroupement</a:t>
            </a:r>
            <a:endParaRPr lang="fr-CA" sz="1600" b="1" cap="all" dirty="0"/>
          </a:p>
        </p:txBody>
      </p:sp>
      <p:sp>
        <p:nvSpPr>
          <p:cNvPr id="32" name="Titre 1"/>
          <p:cNvSpPr txBox="1">
            <a:spLocks/>
          </p:cNvSpPr>
          <p:nvPr>
            <p:custDataLst>
              <p:tags r:id="rId13"/>
            </p:custDataLst>
          </p:nvPr>
        </p:nvSpPr>
        <p:spPr>
          <a:xfrm rot="16200000">
            <a:off x="266321" y="5598483"/>
            <a:ext cx="1255208" cy="439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1600" b="1" cap="all" dirty="0" smtClean="0"/>
              <a:t>Contexte</a:t>
            </a:r>
            <a:endParaRPr lang="fr-CA" sz="1600" b="1" cap="all" dirty="0"/>
          </a:p>
        </p:txBody>
      </p:sp>
      <p:cxnSp>
        <p:nvCxnSpPr>
          <p:cNvPr id="33" name="Connecteur droit 32"/>
          <p:cNvCxnSpPr/>
          <p:nvPr>
            <p:custDataLst>
              <p:tags r:id="rId14"/>
            </p:custDataLst>
          </p:nvPr>
        </p:nvCxnSpPr>
        <p:spPr>
          <a:xfrm flipH="1">
            <a:off x="589477" y="5270039"/>
            <a:ext cx="1087318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re 1"/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1851631" y="4235956"/>
            <a:ext cx="1659366" cy="572373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100" b="1" dirty="0" smtClean="0"/>
              <a:t>2012-</a:t>
            </a:r>
            <a:r>
              <a:rPr lang="fr-CA" sz="1100" dirty="0" smtClean="0"/>
              <a:t> </a:t>
            </a:r>
            <a:r>
              <a:rPr lang="fr-CA" sz="1100" b="1" dirty="0">
                <a:solidFill>
                  <a:srgbClr val="FF0000"/>
                </a:solidFill>
              </a:rPr>
              <a:t>XXX</a:t>
            </a:r>
            <a:endParaRPr lang="fr-CA" sz="1100" dirty="0"/>
          </a:p>
        </p:txBody>
      </p:sp>
      <p:sp>
        <p:nvSpPr>
          <p:cNvPr id="43" name="Titre 1"/>
          <p:cNvSpPr txBox="1">
            <a:spLocks/>
          </p:cNvSpPr>
          <p:nvPr>
            <p:custDataLst>
              <p:tags r:id="rId16"/>
            </p:custDataLst>
          </p:nvPr>
        </p:nvSpPr>
        <p:spPr>
          <a:xfrm>
            <a:off x="1615114" y="1799916"/>
            <a:ext cx="2021933" cy="572373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100" b="1" dirty="0" smtClean="0"/>
              <a:t>2013</a:t>
            </a:r>
            <a:r>
              <a:rPr lang="fr-CA" sz="1100" dirty="0" smtClean="0"/>
              <a:t>-</a:t>
            </a:r>
            <a:r>
              <a:rPr lang="fr-CA" sz="1100" b="1" dirty="0" smtClean="0">
                <a:solidFill>
                  <a:srgbClr val="FF0000"/>
                </a:solidFill>
              </a:rPr>
              <a:t>XXX </a:t>
            </a:r>
            <a:endParaRPr lang="fr-CA" sz="1100" dirty="0"/>
          </a:p>
        </p:txBody>
      </p:sp>
      <p:cxnSp>
        <p:nvCxnSpPr>
          <p:cNvPr id="44" name="Connecteur droit 43"/>
          <p:cNvCxnSpPr/>
          <p:nvPr>
            <p:custDataLst>
              <p:tags r:id="rId17"/>
            </p:custDataLst>
          </p:nvPr>
        </p:nvCxnSpPr>
        <p:spPr>
          <a:xfrm>
            <a:off x="4093362" y="3768104"/>
            <a:ext cx="0" cy="121404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re 1"/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3852015" y="5405277"/>
            <a:ext cx="2021933" cy="572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100" b="1" dirty="0" smtClean="0"/>
              <a:t>2013-</a:t>
            </a:r>
            <a:r>
              <a:rPr lang="fr-CA" sz="1100" dirty="0" smtClean="0"/>
              <a:t> </a:t>
            </a:r>
            <a:r>
              <a:rPr lang="fr-CA" sz="1100" b="1" dirty="0">
                <a:solidFill>
                  <a:srgbClr val="FF0000"/>
                </a:solidFill>
              </a:rPr>
              <a:t>XXX</a:t>
            </a:r>
            <a:endParaRPr lang="fr-CA" sz="1100" dirty="0"/>
          </a:p>
        </p:txBody>
      </p:sp>
      <p:cxnSp>
        <p:nvCxnSpPr>
          <p:cNvPr id="49" name="Connecteur droit 48"/>
          <p:cNvCxnSpPr/>
          <p:nvPr>
            <p:custDataLst>
              <p:tags r:id="rId19"/>
            </p:custDataLst>
          </p:nvPr>
        </p:nvCxnSpPr>
        <p:spPr>
          <a:xfrm flipH="1">
            <a:off x="3852015" y="5304473"/>
            <a:ext cx="562" cy="3408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>
            <p:custDataLst>
              <p:tags r:id="rId20"/>
            </p:custDataLst>
          </p:nvPr>
        </p:nvCxnSpPr>
        <p:spPr>
          <a:xfrm>
            <a:off x="2873985" y="3768104"/>
            <a:ext cx="15519" cy="5567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re 2"/>
          <p:cNvSpPr txBox="1">
            <a:spLocks/>
          </p:cNvSpPr>
          <p:nvPr>
            <p:custDataLst>
              <p:tags r:id="rId21"/>
            </p:custDataLst>
          </p:nvPr>
        </p:nvSpPr>
        <p:spPr>
          <a:xfrm>
            <a:off x="9153144" y="6418006"/>
            <a:ext cx="2953976" cy="452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CA" dirty="0" smtClean="0">
                <a:solidFill>
                  <a:srgbClr val="FF0000"/>
                </a:solidFill>
              </a:rPr>
              <a:t>RLP XXX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>
            <p:custDataLst>
              <p:tags r:id="rId22"/>
            </p:custDataLst>
          </p:nvPr>
        </p:nvSpPr>
        <p:spPr>
          <a:xfrm>
            <a:off x="8330073" y="5072777"/>
            <a:ext cx="3853670" cy="1084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Ligne du temps à remplir </a:t>
            </a:r>
            <a:br>
              <a:rPr lang="fr-CA" b="1" dirty="0" smtClean="0">
                <a:solidFill>
                  <a:schemeClr val="bg1"/>
                </a:solidFill>
              </a:rPr>
            </a:br>
            <a:r>
              <a:rPr lang="fr-CA" b="1" dirty="0" smtClean="0">
                <a:solidFill>
                  <a:schemeClr val="bg1"/>
                </a:solidFill>
              </a:rPr>
              <a:t>(voir suggestions de jalons en commentaires de la diapositive) </a:t>
            </a:r>
            <a:endParaRPr lang="fr-CA" b="1" dirty="0">
              <a:solidFill>
                <a:schemeClr val="bg1"/>
              </a:solidFill>
            </a:endParaRPr>
          </a:p>
        </p:txBody>
      </p:sp>
      <p:cxnSp>
        <p:nvCxnSpPr>
          <p:cNvPr id="35" name="Connecteur droit 34"/>
          <p:cNvCxnSpPr/>
          <p:nvPr>
            <p:custDataLst>
              <p:tags r:id="rId23"/>
            </p:custDataLst>
          </p:nvPr>
        </p:nvCxnSpPr>
        <p:spPr>
          <a:xfrm>
            <a:off x="3515192" y="2119636"/>
            <a:ext cx="1354" cy="6476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>
            <p:custDataLst>
              <p:tags r:id="rId24"/>
            </p:custDataLst>
          </p:nvPr>
        </p:nvCxnSpPr>
        <p:spPr>
          <a:xfrm>
            <a:off x="5389714" y="1799916"/>
            <a:ext cx="0" cy="978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re 1"/>
          <p:cNvSpPr txBox="1">
            <a:spLocks/>
          </p:cNvSpPr>
          <p:nvPr>
            <p:custDataLst>
              <p:tags r:id="rId25"/>
            </p:custDataLst>
          </p:nvPr>
        </p:nvSpPr>
        <p:spPr>
          <a:xfrm>
            <a:off x="3632312" y="1269787"/>
            <a:ext cx="1793502" cy="572373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100" b="1" dirty="0" smtClean="0"/>
              <a:t>2014</a:t>
            </a:r>
            <a:r>
              <a:rPr lang="fr-CA" sz="1100" dirty="0" smtClean="0"/>
              <a:t>-</a:t>
            </a:r>
            <a:r>
              <a:rPr lang="fr-CA" sz="1100" b="1" dirty="0">
                <a:solidFill>
                  <a:srgbClr val="FF0000"/>
                </a:solidFill>
              </a:rPr>
              <a:t> XXX</a:t>
            </a:r>
            <a:endParaRPr lang="fr-CA" sz="1100" dirty="0"/>
          </a:p>
        </p:txBody>
      </p:sp>
      <p:sp>
        <p:nvSpPr>
          <p:cNvPr id="45" name="Chevron 44"/>
          <p:cNvSpPr/>
          <p:nvPr>
            <p:custDataLst>
              <p:tags r:id="rId26"/>
            </p:custDataLst>
          </p:nvPr>
        </p:nvSpPr>
        <p:spPr>
          <a:xfrm>
            <a:off x="1864025" y="2771687"/>
            <a:ext cx="1695611" cy="932330"/>
          </a:xfrm>
          <a:prstGeom prst="chevron">
            <a:avLst/>
          </a:prstGeom>
          <a:solidFill>
            <a:srgbClr val="1C9828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2012</a:t>
            </a:r>
            <a:endParaRPr lang="fr-CA" b="1" dirty="0"/>
          </a:p>
        </p:txBody>
      </p:sp>
      <p:sp>
        <p:nvSpPr>
          <p:cNvPr id="46" name="Chevron 45"/>
          <p:cNvSpPr/>
          <p:nvPr>
            <p:custDataLst>
              <p:tags r:id="rId27"/>
            </p:custDataLst>
          </p:nvPr>
        </p:nvSpPr>
        <p:spPr>
          <a:xfrm>
            <a:off x="3202967" y="2771687"/>
            <a:ext cx="1695611" cy="932330"/>
          </a:xfrm>
          <a:prstGeom prst="chevron">
            <a:avLst/>
          </a:prstGeom>
          <a:solidFill>
            <a:srgbClr val="1C9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2013</a:t>
            </a:r>
            <a:endParaRPr lang="fr-CA" b="1" dirty="0"/>
          </a:p>
        </p:txBody>
      </p:sp>
      <p:sp>
        <p:nvSpPr>
          <p:cNvPr id="47" name="Chevron 46"/>
          <p:cNvSpPr/>
          <p:nvPr>
            <p:custDataLst>
              <p:tags r:id="rId28"/>
            </p:custDataLst>
          </p:nvPr>
        </p:nvSpPr>
        <p:spPr>
          <a:xfrm>
            <a:off x="4543190" y="2771687"/>
            <a:ext cx="1695611" cy="932330"/>
          </a:xfrm>
          <a:prstGeom prst="chevron">
            <a:avLst/>
          </a:prstGeom>
          <a:solidFill>
            <a:schemeClr val="accent6">
              <a:lumMod val="5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2014</a:t>
            </a:r>
            <a:endParaRPr lang="fr-CA" b="1" dirty="0"/>
          </a:p>
        </p:txBody>
      </p:sp>
      <p:sp>
        <p:nvSpPr>
          <p:cNvPr id="50" name="Chevron 49"/>
          <p:cNvSpPr/>
          <p:nvPr>
            <p:custDataLst>
              <p:tags r:id="rId29"/>
            </p:custDataLst>
          </p:nvPr>
        </p:nvSpPr>
        <p:spPr>
          <a:xfrm>
            <a:off x="5883413" y="2771687"/>
            <a:ext cx="1695611" cy="932330"/>
          </a:xfrm>
          <a:prstGeom prst="chevron">
            <a:avLst/>
          </a:prstGeom>
          <a:solidFill>
            <a:schemeClr val="accent6">
              <a:lumMod val="5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2015</a:t>
            </a:r>
            <a:endParaRPr lang="fr-CA" b="1" dirty="0"/>
          </a:p>
        </p:txBody>
      </p:sp>
      <p:sp>
        <p:nvSpPr>
          <p:cNvPr id="51" name="Chevron 50"/>
          <p:cNvSpPr/>
          <p:nvPr>
            <p:custDataLst>
              <p:tags r:id="rId30"/>
            </p:custDataLst>
          </p:nvPr>
        </p:nvSpPr>
        <p:spPr>
          <a:xfrm>
            <a:off x="7222355" y="2771687"/>
            <a:ext cx="1695611" cy="932330"/>
          </a:xfrm>
          <a:prstGeom prst="chevron">
            <a:avLst/>
          </a:prstGeom>
          <a:solidFill>
            <a:srgbClr val="1C9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2016</a:t>
            </a:r>
            <a:endParaRPr lang="fr-CA" b="1" dirty="0"/>
          </a:p>
        </p:txBody>
      </p:sp>
      <p:sp>
        <p:nvSpPr>
          <p:cNvPr id="54" name="Chevron 53"/>
          <p:cNvSpPr/>
          <p:nvPr>
            <p:custDataLst>
              <p:tags r:id="rId31"/>
            </p:custDataLst>
          </p:nvPr>
        </p:nvSpPr>
        <p:spPr>
          <a:xfrm>
            <a:off x="8562578" y="2771687"/>
            <a:ext cx="1695611" cy="932330"/>
          </a:xfrm>
          <a:prstGeom prst="chevron">
            <a:avLst/>
          </a:prstGeom>
          <a:solidFill>
            <a:srgbClr val="1C9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 smtClean="0"/>
              <a:t>2017</a:t>
            </a:r>
            <a:endParaRPr lang="fr-CA" b="1" dirty="0"/>
          </a:p>
        </p:txBody>
      </p:sp>
      <p:cxnSp>
        <p:nvCxnSpPr>
          <p:cNvPr id="65" name="Connecteur droit 64"/>
          <p:cNvCxnSpPr/>
          <p:nvPr>
            <p:custDataLst>
              <p:tags r:id="rId32"/>
            </p:custDataLst>
          </p:nvPr>
        </p:nvCxnSpPr>
        <p:spPr>
          <a:xfrm>
            <a:off x="7876910" y="3704017"/>
            <a:ext cx="0" cy="40735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>
            <p:custDataLst>
              <p:tags r:id="rId33"/>
            </p:custDataLst>
          </p:nvPr>
        </p:nvCxnSpPr>
        <p:spPr>
          <a:xfrm>
            <a:off x="9151375" y="2099242"/>
            <a:ext cx="1769" cy="654784"/>
          </a:xfrm>
          <a:prstGeom prst="line">
            <a:avLst/>
          </a:prstGeom>
          <a:ln>
            <a:solidFill>
              <a:srgbClr val="008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itre 1"/>
          <p:cNvSpPr txBox="1">
            <a:spLocks/>
          </p:cNvSpPr>
          <p:nvPr>
            <p:custDataLst>
              <p:tags r:id="rId34"/>
            </p:custDataLst>
          </p:nvPr>
        </p:nvSpPr>
        <p:spPr>
          <a:xfrm>
            <a:off x="8754291" y="1402927"/>
            <a:ext cx="3005233" cy="787737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1100" b="1" dirty="0" smtClean="0"/>
              <a:t>2017- </a:t>
            </a:r>
            <a:r>
              <a:rPr lang="fr-CA" sz="1100" b="1" dirty="0">
                <a:solidFill>
                  <a:srgbClr val="FF0000"/>
                </a:solidFill>
              </a:rPr>
              <a:t>XXX</a:t>
            </a:r>
            <a:endParaRPr lang="fr-CA" sz="1100" dirty="0"/>
          </a:p>
        </p:txBody>
      </p:sp>
      <p:sp>
        <p:nvSpPr>
          <p:cNvPr id="5" name="Rectangle 4"/>
          <p:cNvSpPr/>
          <p:nvPr/>
        </p:nvSpPr>
        <p:spPr>
          <a:xfrm>
            <a:off x="0" y="-9113"/>
            <a:ext cx="1713186" cy="72528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ZoneTexte 5"/>
          <p:cNvSpPr txBox="1"/>
          <p:nvPr/>
        </p:nvSpPr>
        <p:spPr>
          <a:xfrm>
            <a:off x="39734" y="172636"/>
            <a:ext cx="1575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smtClean="0">
                <a:solidFill>
                  <a:schemeClr val="bg1"/>
                </a:solidFill>
                <a:latin typeface="+mj-lt"/>
              </a:rPr>
              <a:t>Étape 6.2</a:t>
            </a:r>
            <a:endParaRPr lang="fr-CA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35426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TypeDocumentTaxHTField xmlns="4d635127-bd75-4808-a6d6-c3ec9726c7f9">
      <Terms xmlns="http://schemas.microsoft.com/office/infopath/2007/PartnerControls"/>
    </AETypeDocumentTaxHTField>
    <AEEquipeAETaxHTField xmlns="4d635127-bd75-4808-a6d6-c3ec9726c7f9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</TermName>
          <TermId xmlns="http://schemas.microsoft.com/office/infopath/2007/PartnerControls">3d6691c3-a66a-4b41-8c05-f331c6f7dd8d</TermId>
        </TermInfo>
      </Terms>
    </AEEquipeAETaxHTField>
    <AEIsConfidential xmlns="4d635127-bd75-4808-a6d6-c3ec9726c7f9">true</AEIsConfidential>
    <AEStatus xmlns="4d635127-bd75-4808-a6d6-c3ec9726c7f9" xsi:nil="true"/>
    <AEResponsable xmlns="4d635127-bd75-4808-a6d6-c3ec9726c7f9">
      <UserInfo>
        <DisplayName/>
        <AccountId xsi:nil="true"/>
        <AccountType/>
      </UserInfo>
    </AEResponsable>
    <TaxCatchAll xmlns="bc7d84f6-9ec2-4b36-b13f-092abc906722">
      <Value>36</Value>
    </TaxCatchAl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 Communication" ma:contentTypeID="0x0101004C36BD9DC85B46A8A59B97F0339200B200DDE740F58184134C9B1E8E8EE3B53B21007AFC997E4633F749A8D555E1FF04C57E" ma:contentTypeVersion="9" ma:contentTypeDescription="Crée un document." ma:contentTypeScope="" ma:versionID="05a0801b2ee210e2c524cbba61c59869">
  <xsd:schema xmlns:xsd="http://www.w3.org/2001/XMLSchema" xmlns:xs="http://www.w3.org/2001/XMLSchema" xmlns:p="http://schemas.microsoft.com/office/2006/metadata/properties" xmlns:ns2="4d635127-bd75-4808-a6d6-c3ec9726c7f9" xmlns:ns3="bc7d84f6-9ec2-4b36-b13f-092abc906722" targetNamespace="http://schemas.microsoft.com/office/2006/metadata/properties" ma:root="true" ma:fieldsID="42189437862d1468c415d3af61050c0f" ns2:_="" ns3:_="">
    <xsd:import namespace="4d635127-bd75-4808-a6d6-c3ec9726c7f9"/>
    <xsd:import namespace="bc7d84f6-9ec2-4b36-b13f-092abc906722"/>
    <xsd:element name="properties">
      <xsd:complexType>
        <xsd:sequence>
          <xsd:element name="documentManagement">
            <xsd:complexType>
              <xsd:all>
                <xsd:element ref="ns2:AETypeDocumentTaxHTField" minOccurs="0"/>
                <xsd:element ref="ns2:AEStatus" minOccurs="0"/>
                <xsd:element ref="ns2:AEResponsable" minOccurs="0"/>
                <xsd:element ref="ns2:AEEquipeAETaxHTField" minOccurs="0"/>
                <xsd:element ref="ns2:AEIsConfidential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635127-bd75-4808-a6d6-c3ec9726c7f9" elementFormDefault="qualified">
    <xsd:import namespace="http://schemas.microsoft.com/office/2006/documentManagement/types"/>
    <xsd:import namespace="http://schemas.microsoft.com/office/infopath/2007/PartnerControls"/>
    <xsd:element name="AETypeDocumentTaxHTField" ma:index="9" nillable="true" ma:taxonomy="true" ma:internalName="AETypeDocumentTaxHTField" ma:taxonomyFieldName="AETypeDocument" ma:displayName="Type de document" ma:readOnly="false" ma:fieldId="{fea0b0fc-b069-4dc3-99af-6c6881a8058c}" ma:sspId="bc8e7295-0ddf-4dbc-9a45-4204e8a379db" ma:termSetId="d0efd3c0-3d53-40db-bf31-9f63d96fb4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Status" ma:index="10" nillable="true" ma:displayName="Statut" ma:default="" ma:format="Dropdown" ma:internalName="AEStatus" ma:readOnly="false">
      <xsd:simpleType>
        <xsd:restriction base="dms:Choice">
          <xsd:enumeration value="0- Non commencé"/>
          <xsd:enumeration value="1- En cours"/>
          <xsd:enumeration value="2- Terminé"/>
          <xsd:enumeration value="3- Différé"/>
          <xsd:enumeration value="4- Attente de quelqu'un d'autre"/>
        </xsd:restriction>
      </xsd:simpleType>
    </xsd:element>
    <xsd:element name="AEResponsable" ma:index="11" nillable="true" ma:displayName="Responsable" ma:list="UserInfo" ma:SearchPeopleOnly="false" ma:SharePointGroup="0" ma:internalName="AEResponsable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EquipeAETaxHTField" ma:index="13" nillable="true" ma:taxonomy="true" ma:internalName="AEEquipeAETaxHTField" ma:taxonomyFieldName="AEEquipeAE" ma:displayName="Équipe AE" ma:default="36;#Communication|3d6691c3-a66a-4b41-8c05-f331c6f7dd8d" ma:fieldId="{cb9a06fd-d49e-4aa9-ae39-998f7f13b90a}" ma:sspId="bc8e7295-0ddf-4dbc-9a45-4204e8a379db" ma:termSetId="f6daf5b5-01b3-4b67-aeec-5c1ef6e5c3d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IsConfidential" ma:index="14" nillable="true" ma:displayName="Interne AE" ma:default="1" ma:internalName="AEIsConfidential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d84f6-9ec2-4b36-b13f-092abc90672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Colonne Attraper tout de Taxonomie" ma:hidden="true" ma:list="{0d68bab8-8285-4238-8edd-06542e865248}" ma:internalName="TaxCatchAll" ma:showField="CatchAllData" ma:web="bc7d84f6-9ec2-4b36-b13f-092abc9067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Colonne Attraper tout de Taxonomie1" ma:hidden="true" ma:list="{0d68bab8-8285-4238-8edd-06542e865248}" ma:internalName="TaxCatchAllLabel" ma:readOnly="true" ma:showField="CatchAllDataLabel" ma:web="bc7d84f6-9ec2-4b36-b13f-092abc9067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A1C5CB-04B7-464E-959E-BE1FC1BC5F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D07166-5AAC-4F46-8A1A-1D938EA2502D}">
  <ds:schemaRefs>
    <ds:schemaRef ds:uri="http://purl.org/dc/terms/"/>
    <ds:schemaRef ds:uri="bc7d84f6-9ec2-4b36-b13f-092abc906722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d635127-bd75-4808-a6d6-c3ec9726c7f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64D054-6F3E-4A94-AB48-76802FA595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635127-bd75-4808-a6d6-c3ec9726c7f9"/>
    <ds:schemaRef ds:uri="bc7d84f6-9ec2-4b36-b13f-092abc9067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111</Words>
  <Application>Microsoft Office PowerPoint</Application>
  <PresentationFormat>Grand écran</PresentationFormat>
  <Paragraphs>46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Des changements au fil du temps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Jérôme Elissalde</dc:creator>
  <cp:lastModifiedBy>Marie-Claude Labrie</cp:lastModifiedBy>
  <cp:revision>53</cp:revision>
  <cp:lastPrinted>2018-01-11T20:34:39Z</cp:lastPrinted>
  <dcterms:created xsi:type="dcterms:W3CDTF">2017-12-21T17:05:32Z</dcterms:created>
  <dcterms:modified xsi:type="dcterms:W3CDTF">2018-09-13T19:28:13Z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0x0101004C36BD9DC85B46A8A59B97F0339200B200DDE740F58184134C9B1E8E8EE3B53B21007AFC997E4633F749A8D555E1FF04C57E</vt:lpwstr>
  </property>
  <property fmtid="{D5CDD505-2E9C-101B-9397-08002B2CF9AE}" pid="3" name="AEEquipeAE">
    <vt:lpwstr>36;#Communication|3d6691c3-a66a-4b41-8c05-f331c6f7dd8d</vt:lpwstr>
  </property>
  <property fmtid="{D5CDD505-2E9C-101B-9397-08002B2CF9AE}" pid="4" name="AETypeDocument">
    <vt:lpwstr/>
  </property>
</Properties>
</file>