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2"/>
  </p:notesMasterIdLst>
  <p:handoutMasterIdLst>
    <p:handoutMasterId r:id="rId23"/>
  </p:handoutMasterIdLst>
  <p:sldIdLst>
    <p:sldId id="295" r:id="rId5"/>
    <p:sldId id="256" r:id="rId6"/>
    <p:sldId id="257" r:id="rId7"/>
    <p:sldId id="299" r:id="rId8"/>
    <p:sldId id="300" r:id="rId9"/>
    <p:sldId id="285" r:id="rId10"/>
    <p:sldId id="301" r:id="rId11"/>
    <p:sldId id="291" r:id="rId12"/>
    <p:sldId id="280" r:id="rId13"/>
    <p:sldId id="290" r:id="rId14"/>
    <p:sldId id="279" r:id="rId15"/>
    <p:sldId id="282" r:id="rId16"/>
    <p:sldId id="283" r:id="rId17"/>
    <p:sldId id="284" r:id="rId18"/>
    <p:sldId id="298" r:id="rId19"/>
    <p:sldId id="286" r:id="rId20"/>
    <p:sldId id="278" r:id="rId21"/>
  </p:sldIdLst>
  <p:sldSz cx="9144000" cy="6858000" type="screen4x3"/>
  <p:notesSz cx="6950075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449F6C4-7B85-4CC4-AF6C-675E62D0E095}">
          <p14:sldIdLst>
            <p14:sldId id="295"/>
            <p14:sldId id="256"/>
            <p14:sldId id="257"/>
            <p14:sldId id="299"/>
            <p14:sldId id="300"/>
            <p14:sldId id="285"/>
            <p14:sldId id="301"/>
            <p14:sldId id="291"/>
            <p14:sldId id="280"/>
            <p14:sldId id="290"/>
            <p14:sldId id="279"/>
            <p14:sldId id="282"/>
            <p14:sldId id="283"/>
            <p14:sldId id="284"/>
            <p14:sldId id="298"/>
            <p14:sldId id="286"/>
          </p14:sldIdLst>
        </p14:section>
        <p14:section name="Annexes" id="{EF126D2E-6505-4E9B-A2DA-9B27D95FEE59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79" autoAdjust="0"/>
    <p:restoredTop sz="88915" autoAdjust="0"/>
  </p:normalViewPr>
  <p:slideViewPr>
    <p:cSldViewPr snapToGrid="0">
      <p:cViewPr varScale="1">
        <p:scale>
          <a:sx n="110" d="100"/>
          <a:sy n="110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3.xml"/><Relationship Id="rId7" Type="http://schemas.openxmlformats.org/officeDocument/2006/relationships/slide" Target="slides/slide1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8893E-2E7E-4845-ADBA-255572E29EF5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D5829-AD3C-46DE-9622-50D8E46CD6E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3451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301490D-6867-41EB-8528-54483921DBF4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5C7CC15-91B5-45D8-87A8-18518F645F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817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5699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</a:t>
            </a:r>
            <a:r>
              <a:rPr lang="fr-CA" u="sng" baseline="0" dirty="0" smtClean="0"/>
              <a:t> d’animation</a:t>
            </a:r>
          </a:p>
          <a:p>
            <a:endParaRPr lang="fr-CA" dirty="0" smtClean="0"/>
          </a:p>
          <a:p>
            <a:r>
              <a:rPr lang="fr-CA" dirty="0" smtClean="0"/>
              <a:t>Se référer à la diapositive « Période d’échange ». Cette dernière peut se faire à la suite de chacun</a:t>
            </a:r>
            <a:r>
              <a:rPr lang="fr-CA" baseline="0" dirty="0" smtClean="0"/>
              <a:t> des changements présentés ou à l’issue de la présentation globale. </a:t>
            </a:r>
            <a:endParaRPr lang="fr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499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</a:t>
            </a:r>
            <a:r>
              <a:rPr lang="fr-CA" u="sng" baseline="0" dirty="0" smtClean="0"/>
              <a:t> d’animation</a:t>
            </a:r>
          </a:p>
          <a:p>
            <a:endParaRPr lang="fr-CA" dirty="0" smtClean="0"/>
          </a:p>
          <a:p>
            <a:r>
              <a:rPr lang="fr-CA" dirty="0" smtClean="0"/>
              <a:t>Se référer à la diapositive « Période d’échange ». Cette dernière peut se faire à la suite de chacun</a:t>
            </a:r>
            <a:r>
              <a:rPr lang="fr-CA" baseline="0" dirty="0" smtClean="0"/>
              <a:t> des changements présentés ou à l’issue de la présentation globale. </a:t>
            </a:r>
            <a:r>
              <a:rPr lang="fr-CA" dirty="0" smtClean="0"/>
              <a:t> 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9872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</a:t>
            </a:r>
            <a:r>
              <a:rPr lang="fr-CA" u="sng" baseline="0" dirty="0" smtClean="0"/>
              <a:t> d’animation</a:t>
            </a:r>
          </a:p>
          <a:p>
            <a:endParaRPr lang="fr-CA" dirty="0" smtClean="0"/>
          </a:p>
          <a:p>
            <a:r>
              <a:rPr lang="fr-CA" dirty="0" smtClean="0"/>
              <a:t>Se référer à la diapositive « Période d’échange ». Cette dernière peut se faire à la suite de chacun</a:t>
            </a:r>
            <a:r>
              <a:rPr lang="fr-CA" baseline="0" dirty="0" smtClean="0"/>
              <a:t> des changements présentés ou à l’issue de la présentation globale. </a:t>
            </a:r>
            <a:r>
              <a:rPr lang="fr-CA" dirty="0" smtClean="0"/>
              <a:t> 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1116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/>
              <a:t>Proposition </a:t>
            </a:r>
            <a:r>
              <a:rPr lang="fr-CA" u="sng" dirty="0" smtClean="0"/>
              <a:t>d’animation :</a:t>
            </a:r>
            <a:endParaRPr lang="fr-CA" u="sng" dirty="0"/>
          </a:p>
          <a:p>
            <a:endParaRPr lang="fr-CA" dirty="0"/>
          </a:p>
          <a:p>
            <a:pPr defTabSz="924916">
              <a:defRPr/>
            </a:pPr>
            <a:r>
              <a:rPr lang="fr-CA" dirty="0"/>
              <a:t>En collectif ou en </a:t>
            </a:r>
            <a:r>
              <a:rPr lang="fr-CA" dirty="0" smtClean="0"/>
              <a:t>sous-groupe</a:t>
            </a:r>
            <a:r>
              <a:rPr lang="fr-CA" dirty="0"/>
              <a:t>,</a:t>
            </a:r>
            <a:r>
              <a:rPr lang="fr-CA" baseline="0" dirty="0"/>
              <a:t> à </a:t>
            </a:r>
            <a:r>
              <a:rPr lang="fr-CA" dirty="0"/>
              <a:t>la suite de chacun</a:t>
            </a:r>
            <a:r>
              <a:rPr lang="fr-CA" baseline="0" dirty="0"/>
              <a:t> des changements présentés ou </a:t>
            </a:r>
            <a:r>
              <a:rPr lang="fr-CA" baseline="0" dirty="0" smtClean="0"/>
              <a:t>à </a:t>
            </a:r>
            <a:r>
              <a:rPr lang="fr-CA" baseline="0" dirty="0"/>
              <a:t>l’issue de la présentation globale. </a:t>
            </a:r>
            <a:r>
              <a:rPr lang="fr-CA" dirty="0"/>
              <a:t> </a:t>
            </a:r>
          </a:p>
          <a:p>
            <a:endParaRPr lang="fr-CA" dirty="0"/>
          </a:p>
          <a:p>
            <a:r>
              <a:rPr lang="fr-CA" b="1" dirty="0"/>
              <a:t>Éléments issus de l’évaluation de l’atelier représentant des besoins exprimés par les </a:t>
            </a:r>
            <a:r>
              <a:rPr lang="fr-CA" b="1" dirty="0" smtClean="0"/>
              <a:t>participants </a:t>
            </a:r>
            <a:r>
              <a:rPr lang="fr-CA" dirty="0" smtClean="0"/>
              <a:t>:</a:t>
            </a:r>
            <a:endParaRPr lang="fr-CA" dirty="0"/>
          </a:p>
          <a:p>
            <a:pPr marL="173422" indent="-173422">
              <a:buFontTx/>
              <a:buChar char="-"/>
            </a:pPr>
            <a:r>
              <a:rPr lang="fr-CA" dirty="0"/>
              <a:t>Discuter avec plus précision de chacun des projets issus du plan </a:t>
            </a:r>
            <a:r>
              <a:rPr lang="fr-CA" dirty="0" smtClean="0"/>
              <a:t>d’action.</a:t>
            </a:r>
            <a:endParaRPr lang="fr-CA" dirty="0"/>
          </a:p>
          <a:p>
            <a:pPr marL="173422" indent="-173422">
              <a:buFontTx/>
              <a:buChar char="-"/>
            </a:pPr>
            <a:r>
              <a:rPr lang="fr-CA" dirty="0"/>
              <a:t>Échanger sur la </a:t>
            </a:r>
            <a:r>
              <a:rPr lang="fr-CA" dirty="0" smtClean="0"/>
              <a:t>pérennité.</a:t>
            </a:r>
            <a:endParaRPr lang="fr-CA" dirty="0"/>
          </a:p>
          <a:p>
            <a:pPr marL="173422" indent="-173422">
              <a:buFontTx/>
              <a:buChar char="-"/>
            </a:pPr>
            <a:r>
              <a:rPr lang="fr-CA" dirty="0"/>
              <a:t>Offrir du temps pour la recherche de solutions.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9186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17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596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50212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17361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>
              <a:defRPr/>
            </a:pPr>
            <a:r>
              <a:rPr lang="fr-CA" i="0" u="sng" dirty="0" smtClean="0"/>
              <a:t>Proposition d’animation</a:t>
            </a:r>
          </a:p>
          <a:p>
            <a:pPr defTabSz="924916">
              <a:defRPr/>
            </a:pPr>
            <a:r>
              <a:rPr lang="fr-CA" i="0" u="none" dirty="0" smtClean="0"/>
              <a:t>Cette étape est facultative, selon le</a:t>
            </a:r>
            <a:r>
              <a:rPr lang="fr-CA" i="0" u="none" baseline="0" dirty="0" smtClean="0"/>
              <a:t> public cible</a:t>
            </a:r>
            <a:endParaRPr lang="fr-CA" i="0" u="none" dirty="0" smtClean="0"/>
          </a:p>
          <a:p>
            <a:pPr defTabSz="924916">
              <a:defRPr/>
            </a:pPr>
            <a:endParaRPr lang="fr-CA" i="0" u="sng" dirty="0" smtClean="0"/>
          </a:p>
          <a:p>
            <a:pPr marL="231229" indent="-231229" defTabSz="924916">
              <a:buFont typeface="Arial" panose="020B0604020202020204" pitchFamily="34" charset="0"/>
              <a:buChar char="•"/>
              <a:defRPr/>
            </a:pPr>
            <a:r>
              <a:rPr lang="fr-CA" dirty="0" smtClean="0"/>
              <a:t>Distribuer le plan d’action du regroupement aux participants ou tout</a:t>
            </a:r>
            <a:r>
              <a:rPr lang="fr-CA" baseline="0" dirty="0" smtClean="0"/>
              <a:t> autre document synthèse dont la ligne du temps. </a:t>
            </a:r>
          </a:p>
          <a:p>
            <a:pPr marL="693687" lvl="1" indent="-231229" defTabSz="924916">
              <a:buFont typeface="Wingdings" panose="05000000000000000000" pitchFamily="2" charset="2"/>
              <a:buChar char="Ø"/>
              <a:defRPr/>
            </a:pPr>
            <a:r>
              <a:rPr lang="fr-CA" baseline="0" dirty="0" smtClean="0"/>
              <a:t>Remplir la ligne du temps en amont de cette rencontre. </a:t>
            </a:r>
          </a:p>
          <a:p>
            <a:pPr marL="231229" indent="-231229" defTabSz="924916">
              <a:buFont typeface="Arial" panose="020B0604020202020204" pitchFamily="34" charset="0"/>
              <a:buChar char="•"/>
              <a:defRPr/>
            </a:pPr>
            <a:r>
              <a:rPr lang="fr-CA" baseline="0" dirty="0" smtClean="0"/>
              <a:t>Rappeler les objectifs visés, les transformations souhaitées par le regroupement.  </a:t>
            </a:r>
            <a:r>
              <a:rPr lang="fr-CA" b="1" baseline="0" dirty="0" smtClean="0">
                <a:solidFill>
                  <a:srgbClr val="FF0000"/>
                </a:solidFill>
              </a:rPr>
              <a:t>Par exemple, insérer le lien menant à la vue d’ensemble du RLP dans agirtot.org.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422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>
              <a:defRPr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2690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>
              <a:defRPr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00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4923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</a:t>
            </a:r>
            <a:r>
              <a:rPr lang="fr-CA" u="sng" baseline="0" dirty="0" smtClean="0"/>
              <a:t> d’animation</a:t>
            </a:r>
          </a:p>
          <a:p>
            <a:endParaRPr lang="fr-CA" dirty="0" smtClean="0"/>
          </a:p>
          <a:p>
            <a:r>
              <a:rPr lang="fr-CA" dirty="0" smtClean="0"/>
              <a:t>Se référer à la diapositive « Période d’échange ». Cette dernière peut se faire à la suite de chacun</a:t>
            </a:r>
            <a:r>
              <a:rPr lang="fr-CA" baseline="0" dirty="0" smtClean="0"/>
              <a:t> des changements présentés ou à l’issue de la présentation globale. 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5807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</a:t>
            </a:r>
            <a:r>
              <a:rPr lang="fr-CA" u="sng" baseline="0" dirty="0" smtClean="0"/>
              <a:t> d’animation</a:t>
            </a:r>
          </a:p>
          <a:p>
            <a:endParaRPr lang="fr-CA" dirty="0" smtClean="0"/>
          </a:p>
          <a:p>
            <a:r>
              <a:rPr lang="fr-CA" dirty="0" smtClean="0"/>
              <a:t>Se référer à la diapositive « Période d’échange ». Cette dernière peut se faire à la suite de chacun</a:t>
            </a:r>
            <a:r>
              <a:rPr lang="fr-CA" baseline="0" dirty="0" smtClean="0"/>
              <a:t> des changements présentés ou à l’issue de la présentation globale. </a:t>
            </a:r>
            <a:r>
              <a:rPr lang="fr-CA" dirty="0" smtClean="0"/>
              <a:t> 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CC15-91B5-45D8-87A8-18518F645F97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000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50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94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360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916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24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791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970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31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586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3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670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F67463-2219-47F5-BE89-D42B330CA00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6B3F6B0-1D6E-4C8B-8B08-45CB02034A2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girtot.org/thematiques/partage-et-appropriation-des-connaissances/" TargetMode="External"/><Relationship Id="rId3" Type="http://schemas.openxmlformats.org/officeDocument/2006/relationships/tags" Target="../tags/tag30.xml"/><Relationship Id="rId7" Type="http://schemas.openxmlformats.org/officeDocument/2006/relationships/hyperlink" Target="http://www.agirtot.org/thematiques/agir-ensemble/" TargetMode="Externa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hyperlink" Target="http://www.agirtot.org/" TargetMode="Externa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11275" y="314633"/>
            <a:ext cx="8181305" cy="1574807"/>
          </a:xfrm>
        </p:spPr>
        <p:txBody>
          <a:bodyPr>
            <a:noAutofit/>
          </a:bodyPr>
          <a:lstStyle/>
          <a:p>
            <a:r>
              <a:rPr lang="fr-CA" sz="2800" b="1" dirty="0" smtClean="0">
                <a:latin typeface="Bahnschrift" panose="020B0502040204020203" pitchFamily="34" charset="0"/>
              </a:rPr>
              <a:t>Étape 6.1 </a:t>
            </a:r>
            <a:br>
              <a:rPr lang="fr-CA" sz="2800" b="1" dirty="0" smtClean="0">
                <a:latin typeface="Bahnschrift" panose="020B0502040204020203" pitchFamily="34" charset="0"/>
              </a:rPr>
            </a:br>
            <a:r>
              <a:rPr lang="fr-CA" sz="2400" b="1" dirty="0" smtClean="0">
                <a:latin typeface="Bahnschrift" panose="020B0502040204020203" pitchFamily="34" charset="0"/>
              </a:rPr>
              <a:t>Présentation pour le réinvestissement des résultats </a:t>
            </a:r>
            <a:br>
              <a:rPr lang="fr-CA" sz="2400" b="1" dirty="0" smtClean="0">
                <a:latin typeface="Bahnschrift" panose="020B0502040204020203" pitchFamily="34" charset="0"/>
              </a:rPr>
            </a:br>
            <a:r>
              <a:rPr lang="fr-CA" sz="2400" b="1" dirty="0" smtClean="0">
                <a:latin typeface="Bahnschrift" panose="020B0502040204020203" pitchFamily="34" charset="0"/>
              </a:rPr>
              <a:t>de la récolte des effets</a:t>
            </a:r>
            <a:endParaRPr lang="fr-CA" sz="2800" b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1276" y="2182761"/>
            <a:ext cx="8181305" cy="5151008"/>
          </a:xfrm>
        </p:spPr>
        <p:txBody>
          <a:bodyPr>
            <a:noAutofit/>
          </a:bodyPr>
          <a:lstStyle/>
          <a:p>
            <a:r>
              <a:rPr lang="fr-CA" b="1" dirty="0">
                <a:solidFill>
                  <a:srgbClr val="C00000"/>
                </a:solidFill>
                <a:latin typeface="Bahnschrift" panose="020B0502040204020203" pitchFamily="34" charset="0"/>
              </a:rPr>
              <a:t>Notes d’utilisation de ce document </a:t>
            </a:r>
            <a:endParaRPr lang="fr-CA" b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r>
              <a:rPr lang="fr-CA" u="sng" dirty="0" smtClean="0">
                <a:solidFill>
                  <a:schemeClr val="tx1"/>
                </a:solidFill>
              </a:rPr>
              <a:t>Objectif </a:t>
            </a:r>
            <a:r>
              <a:rPr lang="fr-CA" u="sng" dirty="0">
                <a:solidFill>
                  <a:schemeClr val="tx1"/>
                </a:solidFill>
              </a:rPr>
              <a:t>de la </a:t>
            </a:r>
            <a:r>
              <a:rPr lang="fr-CA" u="sng" dirty="0" smtClean="0">
                <a:solidFill>
                  <a:schemeClr val="tx1"/>
                </a:solidFill>
              </a:rPr>
              <a:t>présentation :</a:t>
            </a:r>
            <a:r>
              <a:rPr lang="fr-CA" dirty="0" smtClean="0">
                <a:solidFill>
                  <a:schemeClr val="tx1"/>
                </a:solidFill>
              </a:rPr>
              <a:t> offrir </a:t>
            </a:r>
            <a:r>
              <a:rPr lang="fr-CA" dirty="0">
                <a:solidFill>
                  <a:schemeClr val="tx1"/>
                </a:solidFill>
              </a:rPr>
              <a:t>un temps d’arrêt pour apprécier le chemin parcouru et les </a:t>
            </a:r>
            <a:r>
              <a:rPr lang="fr-CA" dirty="0" smtClean="0">
                <a:solidFill>
                  <a:schemeClr val="tx1"/>
                </a:solidFill>
              </a:rPr>
              <a:t>effets </a:t>
            </a:r>
            <a:r>
              <a:rPr lang="fr-CA" dirty="0">
                <a:solidFill>
                  <a:schemeClr val="tx1"/>
                </a:solidFill>
              </a:rPr>
              <a:t>afin de mieux planifier les actions </a:t>
            </a:r>
            <a:r>
              <a:rPr lang="fr-CA" dirty="0" smtClean="0">
                <a:solidFill>
                  <a:schemeClr val="tx1"/>
                </a:solidFill>
              </a:rPr>
              <a:t>futures.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fr-CA" u="sng" dirty="0" smtClean="0">
                <a:solidFill>
                  <a:schemeClr val="tx1"/>
                </a:solidFill>
              </a:rPr>
              <a:t>Proposition : </a:t>
            </a:r>
            <a:r>
              <a:rPr lang="fr-CA" dirty="0" smtClean="0">
                <a:solidFill>
                  <a:schemeClr val="tx1"/>
                </a:solidFill>
              </a:rPr>
              <a:t>à </a:t>
            </a:r>
            <a:r>
              <a:rPr lang="fr-CA" dirty="0">
                <a:solidFill>
                  <a:schemeClr val="tx1"/>
                </a:solidFill>
              </a:rPr>
              <a:t>partir </a:t>
            </a:r>
            <a:r>
              <a:rPr lang="fr-CA" dirty="0" smtClean="0">
                <a:solidFill>
                  <a:schemeClr val="tx1"/>
                </a:solidFill>
              </a:rPr>
              <a:t>de </a:t>
            </a:r>
            <a:r>
              <a:rPr lang="fr-CA" dirty="0">
                <a:solidFill>
                  <a:schemeClr val="tx1"/>
                </a:solidFill>
              </a:rPr>
              <a:t>la récolte des effets et du plan d’action du </a:t>
            </a:r>
            <a:r>
              <a:rPr lang="fr-CA" dirty="0" smtClean="0">
                <a:solidFill>
                  <a:schemeClr val="tx1"/>
                </a:solidFill>
              </a:rPr>
              <a:t>regroupement, </a:t>
            </a:r>
            <a:r>
              <a:rPr lang="fr-CA" dirty="0">
                <a:solidFill>
                  <a:schemeClr val="tx1"/>
                </a:solidFill>
              </a:rPr>
              <a:t>réfléchir collectivement </a:t>
            </a:r>
            <a:r>
              <a:rPr lang="fr-CA" dirty="0" smtClean="0">
                <a:solidFill>
                  <a:schemeClr val="tx1"/>
                </a:solidFill>
              </a:rPr>
              <a:t>sur :</a:t>
            </a:r>
            <a:endParaRPr lang="fr-CA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chemeClr val="tx1"/>
                </a:solidFill>
              </a:rPr>
              <a:t>les </a:t>
            </a:r>
            <a:r>
              <a:rPr lang="fr-CA" sz="2000" dirty="0">
                <a:solidFill>
                  <a:schemeClr val="tx1"/>
                </a:solidFill>
              </a:rPr>
              <a:t>conditions gagnantes des </a:t>
            </a:r>
            <a:r>
              <a:rPr lang="fr-CA" sz="2000" dirty="0" smtClean="0">
                <a:solidFill>
                  <a:schemeClr val="tx1"/>
                </a:solidFill>
              </a:rPr>
              <a:t>effets les plus significatifs, la </a:t>
            </a:r>
            <a:r>
              <a:rPr lang="fr-CA" sz="2000" dirty="0">
                <a:solidFill>
                  <a:schemeClr val="tx1"/>
                </a:solidFill>
              </a:rPr>
              <a:t>pérennité des </a:t>
            </a:r>
            <a:r>
              <a:rPr lang="fr-CA" sz="2000" dirty="0" smtClean="0">
                <a:solidFill>
                  <a:schemeClr val="tx1"/>
                </a:solidFill>
              </a:rPr>
              <a:t>effets, la mobilisation, les </a:t>
            </a:r>
            <a:r>
              <a:rPr lang="fr-CA" sz="2000" dirty="0">
                <a:solidFill>
                  <a:schemeClr val="tx1"/>
                </a:solidFill>
              </a:rPr>
              <a:t>suites à </a:t>
            </a:r>
            <a:r>
              <a:rPr lang="fr-CA" sz="2000" dirty="0" smtClean="0">
                <a:solidFill>
                  <a:schemeClr val="tx1"/>
                </a:solidFill>
              </a:rPr>
              <a:t>donner. </a:t>
            </a:r>
            <a:endParaRPr lang="fr-CA" sz="2000" dirty="0">
              <a:solidFill>
                <a:schemeClr val="tx1"/>
              </a:solidFill>
            </a:endParaRPr>
          </a:p>
          <a:p>
            <a:r>
              <a:rPr lang="fr-CA" sz="2000" u="sng" dirty="0" smtClean="0">
                <a:solidFill>
                  <a:schemeClr val="tx1"/>
                </a:solidFill>
              </a:rPr>
              <a:t>Utilisation </a:t>
            </a:r>
            <a:r>
              <a:rPr lang="fr-CA" sz="2000" u="sng" dirty="0">
                <a:solidFill>
                  <a:schemeClr val="tx1"/>
                </a:solidFill>
              </a:rPr>
              <a:t>du </a:t>
            </a:r>
            <a:r>
              <a:rPr lang="fr-CA" sz="2000" u="sng" dirty="0" smtClean="0">
                <a:solidFill>
                  <a:schemeClr val="tx1"/>
                </a:solidFill>
              </a:rPr>
              <a:t>document : </a:t>
            </a:r>
            <a:r>
              <a:rPr lang="fr-CA" sz="2000" dirty="0" smtClean="0">
                <a:solidFill>
                  <a:schemeClr val="tx1"/>
                </a:solidFill>
              </a:rPr>
              <a:t>ce document </a:t>
            </a:r>
            <a:r>
              <a:rPr lang="fr-CA" sz="2000" dirty="0">
                <a:solidFill>
                  <a:schemeClr val="tx1"/>
                </a:solidFill>
              </a:rPr>
              <a:t>est voué à être ajusté selon les besoins du regroupement. Il propose une synthèse du tableau fourni de la récolte des effets ainsi que des </a:t>
            </a:r>
            <a:r>
              <a:rPr lang="fr-CA" sz="2000" dirty="0" smtClean="0">
                <a:solidFill>
                  <a:schemeClr val="tx1"/>
                </a:solidFill>
              </a:rPr>
              <a:t>propositions </a:t>
            </a:r>
            <a:r>
              <a:rPr lang="fr-CA" sz="2000" dirty="0">
                <a:solidFill>
                  <a:schemeClr val="tx1"/>
                </a:solidFill>
              </a:rPr>
              <a:t>d’animation (</a:t>
            </a:r>
            <a:r>
              <a:rPr lang="fr-CA" sz="2000" b="1" dirty="0">
                <a:solidFill>
                  <a:schemeClr val="tx1"/>
                </a:solidFill>
              </a:rPr>
              <a:t>dans </a:t>
            </a:r>
            <a:r>
              <a:rPr lang="fr-CA" sz="2000" b="1" dirty="0" smtClean="0">
                <a:solidFill>
                  <a:schemeClr val="tx1"/>
                </a:solidFill>
              </a:rPr>
              <a:t>la section </a:t>
            </a:r>
            <a:r>
              <a:rPr lang="fr-CA" sz="2000" b="1" i="1" dirty="0" smtClean="0">
                <a:solidFill>
                  <a:schemeClr val="tx1"/>
                </a:solidFill>
              </a:rPr>
              <a:t>commentaires</a:t>
            </a:r>
            <a:r>
              <a:rPr lang="fr-CA" sz="2000" b="1" dirty="0" smtClean="0">
                <a:solidFill>
                  <a:schemeClr val="tx1"/>
                </a:solidFill>
              </a:rPr>
              <a:t> </a:t>
            </a:r>
            <a:r>
              <a:rPr lang="fr-CA" sz="2000" b="1" dirty="0">
                <a:solidFill>
                  <a:schemeClr val="tx1"/>
                </a:solidFill>
              </a:rPr>
              <a:t>de chacune des diapositives</a:t>
            </a:r>
            <a:r>
              <a:rPr lang="fr-CA" sz="2000" dirty="0" smtClean="0">
                <a:solidFill>
                  <a:schemeClr val="tx1"/>
                </a:solidFill>
              </a:rPr>
              <a:t>)</a:t>
            </a:r>
            <a:endParaRPr lang="fr-FR" sz="2000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fr-CA" sz="2400" dirty="0" smtClean="0">
                <a:solidFill>
                  <a:schemeClr val="tx1"/>
                </a:solidFill>
              </a:rPr>
              <a:t/>
            </a:r>
            <a:br>
              <a:rPr lang="fr-CA" sz="2400" dirty="0" smtClean="0">
                <a:solidFill>
                  <a:schemeClr val="tx1"/>
                </a:solidFill>
              </a:rPr>
            </a:br>
            <a:endParaRPr lang="fr-CA" sz="2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5400" dirty="0" smtClean="0"/>
              <a:t>Zoom sur les changements les plus significatifs</a:t>
            </a:r>
            <a:endParaRPr lang="fr-CA" sz="5400" dirty="0"/>
          </a:p>
        </p:txBody>
      </p:sp>
    </p:spTree>
    <p:extLst>
      <p:ext uri="{BB962C8B-B14F-4D97-AF65-F5344CB8AC3E}">
        <p14:creationId xmlns:p14="http://schemas.microsoft.com/office/powerpoint/2010/main" val="459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83771" y="0"/>
            <a:ext cx="7473821" cy="1737361"/>
          </a:xfrm>
        </p:spPr>
        <p:txBody>
          <a:bodyPr>
            <a:noAutofit/>
          </a:bodyPr>
          <a:lstStyle/>
          <a:p>
            <a:r>
              <a:rPr lang="fr-CA" sz="3600" dirty="0" smtClean="0"/>
              <a:t>1-</a:t>
            </a:r>
            <a:endParaRPr lang="fr-CA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113157"/>
              </p:ext>
            </p:extLst>
          </p:nvPr>
        </p:nvGraphicFramePr>
        <p:xfrm>
          <a:off x="942392" y="2267338"/>
          <a:ext cx="7483151" cy="324361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006081"/>
                <a:gridCol w="5477070"/>
              </a:tblGrid>
              <a:tr h="984595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</a:t>
                      </a:r>
                      <a:r>
                        <a:rPr lang="fr-CA" sz="1600" b="1" baseline="0" dirty="0" smtClean="0"/>
                        <a:t> gagnantes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endParaRPr lang="fr-CA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5139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Conditions/stratégies de pérennité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3882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Durabilité du changement </a:t>
                      </a:r>
                      <a:br>
                        <a:rPr lang="fr-CA" sz="1600" b="1" dirty="0" smtClean="0"/>
                      </a:br>
                      <a:r>
                        <a:rPr lang="fr-CA" sz="1600" b="1" dirty="0" smtClean="0"/>
                        <a:t>(échelle</a:t>
                      </a:r>
                      <a:r>
                        <a:rPr lang="fr-CA" sz="1600" b="1" baseline="0" dirty="0" smtClean="0"/>
                        <a:t> de 1 à 10)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0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96413" y="126460"/>
            <a:ext cx="7620000" cy="1623682"/>
          </a:xfrm>
        </p:spPr>
        <p:txBody>
          <a:bodyPr>
            <a:noAutofit/>
          </a:bodyPr>
          <a:lstStyle/>
          <a:p>
            <a:r>
              <a:rPr lang="fr-CA" sz="3600" dirty="0" smtClean="0"/>
              <a:t>2-</a:t>
            </a:r>
            <a:endParaRPr lang="fr-CA" sz="3600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9890949"/>
              </p:ext>
            </p:extLst>
          </p:nvPr>
        </p:nvGraphicFramePr>
        <p:xfrm>
          <a:off x="942392" y="2267338"/>
          <a:ext cx="7483151" cy="324361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006081"/>
                <a:gridCol w="5477070"/>
              </a:tblGrid>
              <a:tr h="984595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</a:t>
                      </a:r>
                      <a:r>
                        <a:rPr lang="fr-CA" sz="1600" b="1" baseline="0" dirty="0" smtClean="0"/>
                        <a:t> gagnantes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endParaRPr lang="fr-CA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5139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Conditions/stratégies de pérennité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3882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Durabilité du changement </a:t>
                      </a:r>
                      <a:br>
                        <a:rPr lang="fr-CA" sz="1600" b="1" dirty="0" smtClean="0"/>
                      </a:br>
                      <a:r>
                        <a:rPr lang="fr-CA" sz="1600" b="1" dirty="0" smtClean="0"/>
                        <a:t>(échelle</a:t>
                      </a:r>
                      <a:r>
                        <a:rPr lang="fr-CA" sz="1600" b="1" baseline="0" dirty="0" smtClean="0"/>
                        <a:t> de 1 à 10)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30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fr-CA" sz="3600" dirty="0" smtClean="0"/>
              <a:t>3-</a:t>
            </a:r>
            <a:endParaRPr lang="fr-CA" sz="3600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9890949"/>
              </p:ext>
            </p:extLst>
          </p:nvPr>
        </p:nvGraphicFramePr>
        <p:xfrm>
          <a:off x="942392" y="2267338"/>
          <a:ext cx="7483151" cy="324361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006081"/>
                <a:gridCol w="5477070"/>
              </a:tblGrid>
              <a:tr h="984595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</a:t>
                      </a:r>
                      <a:r>
                        <a:rPr lang="fr-CA" sz="1600" b="1" baseline="0" dirty="0" smtClean="0"/>
                        <a:t> gagnantes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endParaRPr lang="fr-CA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5139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Conditions/stratégies de pérennité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3882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Durabilité du changement </a:t>
                      </a:r>
                      <a:br>
                        <a:rPr lang="fr-CA" sz="1600" b="1" dirty="0" smtClean="0"/>
                      </a:br>
                      <a:r>
                        <a:rPr lang="fr-CA" sz="1600" b="1" dirty="0" smtClean="0"/>
                        <a:t>(échelle</a:t>
                      </a:r>
                      <a:r>
                        <a:rPr lang="fr-CA" sz="1600" b="1" baseline="0" dirty="0" smtClean="0"/>
                        <a:t> de 1 à 10)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22960" y="286605"/>
            <a:ext cx="7543800" cy="1308732"/>
          </a:xfrm>
        </p:spPr>
        <p:txBody>
          <a:bodyPr>
            <a:noAutofit/>
          </a:bodyPr>
          <a:lstStyle/>
          <a:p>
            <a:r>
              <a:rPr lang="fr-CA" sz="3200" dirty="0" smtClean="0"/>
              <a:t>4 -</a:t>
            </a:r>
            <a:endParaRPr lang="fr-CA" sz="3200" dirty="0"/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9890949"/>
              </p:ext>
            </p:extLst>
          </p:nvPr>
        </p:nvGraphicFramePr>
        <p:xfrm>
          <a:off x="942392" y="2267338"/>
          <a:ext cx="7483151" cy="324361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006081"/>
                <a:gridCol w="5477070"/>
              </a:tblGrid>
              <a:tr h="984595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</a:t>
                      </a:r>
                      <a:r>
                        <a:rPr lang="fr-CA" sz="1600" b="1" baseline="0" dirty="0" smtClean="0"/>
                        <a:t> gagnantes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endParaRPr lang="fr-CA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5139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Conditions/stratégies de pérennité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3882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Durabilité du changement </a:t>
                      </a:r>
                      <a:br>
                        <a:rPr lang="fr-CA" sz="1600" b="1" dirty="0" smtClean="0"/>
                      </a:br>
                      <a:r>
                        <a:rPr lang="fr-CA" sz="1600" b="1" dirty="0" smtClean="0"/>
                        <a:t>(échelle</a:t>
                      </a:r>
                      <a:r>
                        <a:rPr lang="fr-CA" sz="1600" b="1" baseline="0" dirty="0" smtClean="0"/>
                        <a:t> de 1 à 10)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22960" y="286605"/>
            <a:ext cx="7543800" cy="1308732"/>
          </a:xfrm>
        </p:spPr>
        <p:txBody>
          <a:bodyPr>
            <a:noAutofit/>
          </a:bodyPr>
          <a:lstStyle/>
          <a:p>
            <a:r>
              <a:rPr lang="fr-CA" sz="3200" dirty="0"/>
              <a:t>5</a:t>
            </a:r>
            <a:r>
              <a:rPr lang="fr-CA" sz="3200" dirty="0" smtClean="0"/>
              <a:t> -</a:t>
            </a:r>
            <a:endParaRPr lang="fr-CA" sz="3200" dirty="0"/>
          </a:p>
        </p:txBody>
      </p:sp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fr-CA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99890949"/>
              </p:ext>
            </p:extLst>
          </p:nvPr>
        </p:nvGraphicFramePr>
        <p:xfrm>
          <a:off x="942392" y="2267338"/>
          <a:ext cx="7483151" cy="3243616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006081"/>
                <a:gridCol w="5477070"/>
              </a:tblGrid>
              <a:tr h="984595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</a:t>
                      </a:r>
                      <a:r>
                        <a:rPr lang="fr-CA" sz="1600" b="1" baseline="0" dirty="0" smtClean="0"/>
                        <a:t> gagnantes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endParaRPr lang="fr-CA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5139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Conditions/stratégies de pérennité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3882">
                <a:tc>
                  <a:txBody>
                    <a:bodyPr/>
                    <a:lstStyle/>
                    <a:p>
                      <a:r>
                        <a:rPr lang="fr-CA" sz="1600" b="1" dirty="0" smtClean="0"/>
                        <a:t>Durabilité du changement </a:t>
                      </a:r>
                      <a:br>
                        <a:rPr lang="fr-CA" sz="1600" b="1" dirty="0" smtClean="0"/>
                      </a:br>
                      <a:r>
                        <a:rPr lang="fr-CA" sz="1600" b="1" dirty="0" smtClean="0"/>
                        <a:t>(échelle</a:t>
                      </a:r>
                      <a:r>
                        <a:rPr lang="fr-CA" sz="1600" b="1" baseline="0" dirty="0" smtClean="0"/>
                        <a:t> de 1 à 10)</a:t>
                      </a:r>
                      <a:endParaRPr lang="fr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CA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Période d’échange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23732" y="1901720"/>
            <a:ext cx="735252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 smtClean="0"/>
              <a:t> Réactions et commentaires?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 smtClean="0"/>
              <a:t> Comment </a:t>
            </a:r>
            <a:r>
              <a:rPr lang="fr-CA" dirty="0"/>
              <a:t>consolider nos acquis </a:t>
            </a:r>
            <a:r>
              <a:rPr lang="fr-CA" dirty="0" smtClean="0"/>
              <a:t>et maintenir les conditions gagnantes?</a:t>
            </a:r>
            <a:endParaRPr lang="fr-CA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dirty="0" smtClean="0"/>
              <a:t> Quels </a:t>
            </a:r>
            <a:r>
              <a:rPr lang="fr-CA" dirty="0"/>
              <a:t>sont les prochains pas à </a:t>
            </a:r>
            <a:r>
              <a:rPr lang="fr-CA" dirty="0" smtClean="0"/>
              <a:t>poser: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Pour moi?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Pour mon organisation?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Pour le regroupement?</a:t>
            </a:r>
            <a:endParaRPr lang="fr-CA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dirty="0" smtClean="0"/>
              <a:t> Quels ajustements sont à apporter à </a:t>
            </a:r>
            <a:r>
              <a:rPr lang="fr-CA" dirty="0"/>
              <a:t>notre prochaine </a:t>
            </a:r>
            <a:r>
              <a:rPr lang="fr-CA" dirty="0" smtClean="0"/>
              <a:t>planification?</a:t>
            </a:r>
            <a:endParaRPr lang="fr-CA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dirty="0" smtClean="0"/>
              <a:t> Qui seraient nos alliés pour la suite?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722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800" dirty="0" smtClean="0"/>
              <a:t>Pour aller plus loin</a:t>
            </a:r>
            <a:endParaRPr lang="fr-CA" sz="4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Des </a:t>
            </a:r>
            <a:r>
              <a:rPr lang="fr-CA" dirty="0"/>
              <a:t>ressources utiles à vos travaux et réflexions </a:t>
            </a:r>
            <a:r>
              <a:rPr lang="fr-CA" dirty="0" smtClean="0"/>
              <a:t>sur </a:t>
            </a:r>
            <a:r>
              <a:rPr lang="fr-CA" dirty="0"/>
              <a:t>la plateforme </a:t>
            </a:r>
            <a:r>
              <a:rPr lang="fr-CA" dirty="0" smtClean="0">
                <a:hlinkClick r:id="rId6"/>
              </a:rPr>
              <a:t>agirtot.org</a:t>
            </a:r>
            <a:r>
              <a:rPr lang="fr-CA" dirty="0">
                <a:hlinkClick r:id="rId6"/>
              </a:rPr>
              <a:t>. </a:t>
            </a:r>
            <a:endParaRPr lang="fr-CA" dirty="0" smtClean="0"/>
          </a:p>
          <a:p>
            <a:pPr lvl="1"/>
            <a:r>
              <a:rPr lang="fr-CA" dirty="0" smtClean="0">
                <a:hlinkClick r:id="rId7"/>
              </a:rPr>
              <a:t>La mobilisation durable et les conditions de l’impact collectif</a:t>
            </a:r>
            <a:endParaRPr lang="fr-CA" dirty="0" smtClean="0"/>
          </a:p>
          <a:p>
            <a:pPr lvl="1"/>
            <a:r>
              <a:rPr lang="fr-CA" dirty="0" smtClean="0">
                <a:hlinkClick r:id="rId8"/>
              </a:rPr>
              <a:t>La </a:t>
            </a:r>
            <a:r>
              <a:rPr lang="fr-CA" dirty="0">
                <a:hlinkClick r:id="rId8"/>
              </a:rPr>
              <a:t>planification d’activités de partage et d’appropriation des connaissances</a:t>
            </a:r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8" name="Imag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095687" y="3273009"/>
            <a:ext cx="4803775" cy="281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2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6000" baseline="0" dirty="0" smtClean="0"/>
              <a:t>Récolte des effets : </a:t>
            </a:r>
            <a:br>
              <a:rPr lang="fr-CA" sz="6000" baseline="0" dirty="0" smtClean="0"/>
            </a:br>
            <a:r>
              <a:rPr lang="fr-CA" sz="6000" baseline="0" dirty="0" smtClean="0"/>
              <a:t>et maintenant?</a:t>
            </a:r>
            <a:endParaRPr lang="fr-CA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Regroupement </a:t>
            </a:r>
            <a:r>
              <a:rPr lang="fr-CA" b="1" dirty="0" smtClean="0">
                <a:solidFill>
                  <a:srgbClr val="FF0000"/>
                </a:solidFill>
              </a:rPr>
              <a:t>XXXXXXXXXXXX</a:t>
            </a:r>
          </a:p>
        </p:txBody>
      </p:sp>
    </p:spTree>
    <p:extLst>
      <p:ext uri="{BB962C8B-B14F-4D97-AF65-F5344CB8AC3E}">
        <p14:creationId xmlns:p14="http://schemas.microsoft.com/office/powerpoint/2010/main" val="4347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Déroulement </a:t>
            </a:r>
            <a:r>
              <a:rPr lang="fr-CA" dirty="0"/>
              <a:t>de </a:t>
            </a:r>
            <a:r>
              <a:rPr lang="fr-CA" dirty="0" smtClean="0"/>
              <a:t>la rencontre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22960" y="2208043"/>
            <a:ext cx="7443029" cy="4023360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 Rappel sur les objectifs de la récolte</a:t>
            </a:r>
            <a:endParaRPr lang="fr-CA" sz="2800" dirty="0"/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 L’atelier </a:t>
            </a:r>
            <a:r>
              <a:rPr lang="fr-CA" sz="2800" dirty="0"/>
              <a:t>sur la récolte des effets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 Rappel </a:t>
            </a:r>
            <a:r>
              <a:rPr lang="fr-CA" sz="2800" dirty="0"/>
              <a:t>des intentions et de l’histoire </a:t>
            </a:r>
            <a:r>
              <a:rPr lang="fr-CA" sz="2800" dirty="0" smtClean="0"/>
              <a:t>du regroupement</a:t>
            </a:r>
            <a:endParaRPr lang="fr-CA" sz="2800" dirty="0"/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 Changements </a:t>
            </a:r>
            <a:r>
              <a:rPr lang="fr-CA" sz="2800" dirty="0"/>
              <a:t>identifiés lors de l’atelier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 Période </a:t>
            </a:r>
            <a:r>
              <a:rPr lang="fr-CA" sz="2800" dirty="0"/>
              <a:t>d’échange sur les suites à donner</a:t>
            </a:r>
          </a:p>
          <a:p>
            <a:pPr marL="201168" lvl="1" indent="0">
              <a:buNone/>
            </a:pPr>
            <a:endParaRPr lang="fr-CA" sz="2400" dirty="0"/>
          </a:p>
          <a:p>
            <a:pPr lvl="2"/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9450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/>
              <a:t>Rappel sur les objectifs de la récolte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59" y="2084438"/>
            <a:ext cx="7543801" cy="40115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A" sz="2800" dirty="0"/>
              <a:t>Démarche proposée par Avenir d’enfants</a:t>
            </a:r>
          </a:p>
          <a:p>
            <a:r>
              <a:rPr lang="fr-CA" sz="2800" dirty="0"/>
              <a:t>Objectifs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200" dirty="0"/>
              <a:t>Permettre aux regroupements locaux de partenaires de réaliser un bilan des effets de leur action collective pour éventuellement :</a:t>
            </a:r>
          </a:p>
          <a:p>
            <a:pPr marL="868680" lvl="2" indent="-342900">
              <a:buFont typeface="Arial" panose="020B0604020202020204" pitchFamily="34" charset="0"/>
              <a:buChar char="•"/>
            </a:pPr>
            <a:r>
              <a:rPr lang="fr-CA" sz="2200" dirty="0"/>
              <a:t>stimuler la réflexion sur les futures planifications;</a:t>
            </a:r>
          </a:p>
          <a:p>
            <a:pPr marL="868680" lvl="2" indent="-342900">
              <a:buFont typeface="Arial" panose="020B0604020202020204" pitchFamily="34" charset="0"/>
              <a:buChar char="•"/>
            </a:pPr>
            <a:r>
              <a:rPr lang="fr-CA" sz="2200" dirty="0"/>
              <a:t>enrichir la réflexion sur la pérennité des acquis, des actions, des effets;</a:t>
            </a:r>
          </a:p>
          <a:p>
            <a:pPr marL="868680" lvl="2" indent="-342900">
              <a:buFont typeface="Arial" panose="020B0604020202020204" pitchFamily="34" charset="0"/>
              <a:buChar char="•"/>
            </a:pPr>
            <a:r>
              <a:rPr lang="fr-CA" sz="2200" dirty="0"/>
              <a:t>renforcer la mobilisation autour des changements positifs.</a:t>
            </a:r>
          </a:p>
          <a:p>
            <a:pPr marL="525780" lvl="2" indent="0">
              <a:buNone/>
            </a:pPr>
            <a:endParaRPr lang="fr-CA" sz="1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200" dirty="0"/>
              <a:t>Participer au bilan global d’Avenir d’enfants et voir comment son soutien a pu contribuer au changement dans les communautés.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354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L’atelier de récolte des effets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CA" sz="2800" dirty="0"/>
              <a:t>Date de l’atelier de récolte : </a:t>
            </a:r>
            <a:r>
              <a:rPr lang="fr-CA" sz="2800" dirty="0">
                <a:solidFill>
                  <a:srgbClr val="FF0000"/>
                </a:solidFill>
              </a:rPr>
              <a:t>XXX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800" dirty="0"/>
              <a:t>Nombre de participants : </a:t>
            </a:r>
            <a:r>
              <a:rPr lang="fr-CA" sz="2800" dirty="0">
                <a:solidFill>
                  <a:srgbClr val="FF0000"/>
                </a:solidFill>
              </a:rPr>
              <a:t>XXX</a:t>
            </a:r>
          </a:p>
          <a:p>
            <a:pPr marL="201168" lvl="1" indent="0">
              <a:buNone/>
            </a:pPr>
            <a:endParaRPr lang="fr-CA" sz="3200" dirty="0"/>
          </a:p>
          <a:p>
            <a:pPr marL="201168" lvl="1" indent="0">
              <a:buNone/>
            </a:pPr>
            <a:r>
              <a:rPr lang="fr-CA" sz="2800" b="1" dirty="0"/>
              <a:t>Collecte de données sur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600" dirty="0"/>
              <a:t>Effets favorables et défavorables avec année pivot </a:t>
            </a:r>
            <a:br>
              <a:rPr lang="fr-CA" sz="2600" dirty="0"/>
            </a:br>
            <a:r>
              <a:rPr lang="fr-CA" sz="2600" dirty="0"/>
              <a:t>+ Identification des 5 jugés les plus significatifs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600" dirty="0"/>
              <a:t>Conditions gagnantes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600" dirty="0"/>
              <a:t>Conditions de pérennité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600" dirty="0"/>
              <a:t>Contribution d’Avenir d’enfants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600" dirty="0"/>
              <a:t>Potentiel de durabilité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978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400" dirty="0" smtClean="0"/>
              <a:t>Rappel des intentions et de l’histoire du regroupement</a:t>
            </a:r>
            <a:endParaRPr lang="fr-CA" sz="4400" dirty="0"/>
          </a:p>
        </p:txBody>
      </p:sp>
      <p:sp>
        <p:nvSpPr>
          <p:cNvPr id="35" name="Espace réservé du contenu 3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À partir de :</a:t>
            </a:r>
          </a:p>
          <a:p>
            <a:endParaRPr lang="fr-CA" sz="1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400" dirty="0" smtClean="0"/>
              <a:t>Plan </a:t>
            </a:r>
            <a:r>
              <a:rPr lang="fr-CA" sz="2400" dirty="0"/>
              <a:t>d’action </a:t>
            </a:r>
            <a:endParaRPr lang="fr-CA" sz="2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CA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400" dirty="0"/>
              <a:t>P</a:t>
            </a:r>
            <a:r>
              <a:rPr lang="fr-CA" sz="2400" dirty="0" smtClean="0"/>
              <a:t>rincipaux </a:t>
            </a:r>
            <a:r>
              <a:rPr lang="fr-CA" sz="2400" dirty="0"/>
              <a:t>objectifs et transformations </a:t>
            </a:r>
            <a:r>
              <a:rPr lang="fr-CA" sz="2400" dirty="0" smtClean="0"/>
              <a:t>souhaitées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CA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400" dirty="0" smtClean="0"/>
              <a:t>Principaux </a:t>
            </a:r>
            <a:r>
              <a:rPr lang="fr-CA" sz="2400" dirty="0"/>
              <a:t>jalons de l’histoire du </a:t>
            </a:r>
            <a:r>
              <a:rPr lang="fr-CA" sz="2400" dirty="0" smtClean="0"/>
              <a:t>regroupement (ligne du temps)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3967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Les 5 changements les plus significatifs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8368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400" dirty="0">
                <a:solidFill>
                  <a:srgbClr val="FF0000"/>
                </a:solidFill>
              </a:rPr>
              <a:t>Xxx</a:t>
            </a:r>
          </a:p>
          <a:p>
            <a:pPr marL="658368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400" dirty="0">
                <a:solidFill>
                  <a:srgbClr val="FF0000"/>
                </a:solidFill>
              </a:rPr>
              <a:t>Xxx</a:t>
            </a:r>
          </a:p>
          <a:p>
            <a:pPr marL="658368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400" dirty="0">
                <a:solidFill>
                  <a:srgbClr val="FF0000"/>
                </a:solidFill>
              </a:rPr>
              <a:t>Xxx</a:t>
            </a:r>
          </a:p>
          <a:p>
            <a:pPr marL="658368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400" dirty="0">
                <a:solidFill>
                  <a:srgbClr val="FF0000"/>
                </a:solidFill>
              </a:rPr>
              <a:t>Xxx</a:t>
            </a:r>
          </a:p>
          <a:p>
            <a:pPr marL="658368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CA" sz="2400" dirty="0">
                <a:solidFill>
                  <a:srgbClr val="FF0000"/>
                </a:solidFill>
              </a:rPr>
              <a:t>Xxx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3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22959" y="224590"/>
            <a:ext cx="7856583" cy="16042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3600" dirty="0" smtClean="0"/>
              <a:t>Changements </a:t>
            </a:r>
            <a:r>
              <a:rPr lang="fr-CA" sz="3600" dirty="0"/>
              <a:t>favorables </a:t>
            </a:r>
            <a:r>
              <a:rPr lang="fr-CA" sz="3600" dirty="0" smtClean="0"/>
              <a:t>non </a:t>
            </a:r>
            <a:r>
              <a:rPr lang="fr-CA" sz="3600" dirty="0"/>
              <a:t>retenus parmi « les plus </a:t>
            </a:r>
            <a:r>
              <a:rPr lang="fr-CA" sz="3600" dirty="0" smtClean="0"/>
              <a:t>significatifs</a:t>
            </a:r>
            <a:r>
              <a:rPr lang="fr-CA" sz="3600" dirty="0"/>
              <a:t> » </a:t>
            </a:r>
            <a:r>
              <a:rPr lang="fr-CA" sz="3600" dirty="0" smtClean="0"/>
              <a:t/>
            </a:r>
            <a:br>
              <a:rPr lang="fr-CA" sz="3600" dirty="0" smtClean="0"/>
            </a:br>
            <a:r>
              <a:rPr lang="fr-CA" sz="3600" dirty="0" smtClean="0"/>
              <a:t>lors </a:t>
            </a:r>
            <a:r>
              <a:rPr lang="fr-CA" sz="3600" dirty="0"/>
              <a:t>de </a:t>
            </a:r>
            <a:r>
              <a:rPr lang="fr-CA" sz="3600" dirty="0" smtClean="0"/>
              <a:t>l’atelier</a:t>
            </a:r>
            <a:endParaRPr lang="fr-CA" sz="36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22959" y="2163466"/>
            <a:ext cx="7639906" cy="3178555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>
                <a:solidFill>
                  <a:srgbClr val="FF0000"/>
                </a:solidFill>
              </a:rPr>
              <a:t>XXX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>
                <a:solidFill>
                  <a:srgbClr val="FF0000"/>
                </a:solidFill>
              </a:rPr>
              <a:t>XXX</a:t>
            </a:r>
            <a:endParaRPr lang="fr-CA" sz="24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>
                <a:solidFill>
                  <a:srgbClr val="FF0000"/>
                </a:solidFill>
              </a:rPr>
              <a:t>XXX</a:t>
            </a:r>
            <a:endParaRPr lang="fr-CA" sz="24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>
                <a:solidFill>
                  <a:srgbClr val="FF0000"/>
                </a:solidFill>
              </a:rPr>
              <a:t>XXX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>
                <a:solidFill>
                  <a:srgbClr val="FF0000"/>
                </a:solidFill>
              </a:rPr>
              <a:t>Etc.</a:t>
            </a:r>
            <a:endParaRPr lang="fr-CA" sz="24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CA" sz="2400" dirty="0" smtClean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CA" sz="24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2025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Changements défavorables</a:t>
            </a:r>
            <a:endParaRPr lang="fr-CA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3628" y="1892388"/>
            <a:ext cx="7543801" cy="3769110"/>
          </a:xfrm>
        </p:spPr>
        <p:txBody>
          <a:bodyPr>
            <a:normAutofit/>
          </a:bodyPr>
          <a:lstStyle/>
          <a:p>
            <a:pPr marL="544068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r-CA" dirty="0"/>
          </a:p>
          <a:p>
            <a:pPr marL="544068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contenu 7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22959" y="2163466"/>
            <a:ext cx="7639906" cy="31785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/>
              <a:t>1 - </a:t>
            </a:r>
            <a:r>
              <a:rPr lang="fr-CA" sz="2400" dirty="0" smtClean="0">
                <a:solidFill>
                  <a:srgbClr val="FF0000"/>
                </a:solidFill>
              </a:rPr>
              <a:t>xxx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 smtClean="0"/>
              <a:t>2 - …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CA" sz="24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5317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Rétrospective">
  <a:themeElements>
    <a:clrScheme name="Personnalisé 1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TypeDocumentTaxHTField xmlns="4d635127-bd75-4808-a6d6-c3ec9726c7f9">
      <Terms xmlns="http://schemas.microsoft.com/office/infopath/2007/PartnerControls"/>
    </AETypeDocumentTaxHTField>
    <AEEquipeAETaxHTField xmlns="4d635127-bd75-4808-a6d6-c3ec9726c7f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</TermName>
          <TermId xmlns="http://schemas.microsoft.com/office/infopath/2007/PartnerControls">3d6691c3-a66a-4b41-8c05-f331c6f7dd8d</TermId>
        </TermInfo>
      </Terms>
    </AEEquipeAETaxHTField>
    <AEIsConfidential xmlns="4d635127-bd75-4808-a6d6-c3ec9726c7f9">true</AEIsConfidential>
    <AEStatus xmlns="4d635127-bd75-4808-a6d6-c3ec9726c7f9" xsi:nil="true"/>
    <AEResponsable xmlns="4d635127-bd75-4808-a6d6-c3ec9726c7f9">
      <UserInfo>
        <DisplayName/>
        <AccountId xsi:nil="true"/>
        <AccountType/>
      </UserInfo>
    </AEResponsable>
    <TaxCatchAll xmlns="bc7d84f6-9ec2-4b36-b13f-092abc906722">
      <Value>36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Communication" ma:contentTypeID="0x0101004C36BD9DC85B46A8A59B97F0339200B200DDE740F58184134C9B1E8E8EE3B53B21007AFC997E4633F749A8D555E1FF04C57E" ma:contentTypeVersion="9" ma:contentTypeDescription="Crée un document." ma:contentTypeScope="" ma:versionID="05a0801b2ee210e2c524cbba61c59869">
  <xsd:schema xmlns:xsd="http://www.w3.org/2001/XMLSchema" xmlns:xs="http://www.w3.org/2001/XMLSchema" xmlns:p="http://schemas.microsoft.com/office/2006/metadata/properties" xmlns:ns2="4d635127-bd75-4808-a6d6-c3ec9726c7f9" xmlns:ns3="bc7d84f6-9ec2-4b36-b13f-092abc906722" targetNamespace="http://schemas.microsoft.com/office/2006/metadata/properties" ma:root="true" ma:fieldsID="42189437862d1468c415d3af61050c0f" ns2:_="" ns3:_="">
    <xsd:import namespace="4d635127-bd75-4808-a6d6-c3ec9726c7f9"/>
    <xsd:import namespace="bc7d84f6-9ec2-4b36-b13f-092abc906722"/>
    <xsd:element name="properties">
      <xsd:complexType>
        <xsd:sequence>
          <xsd:element name="documentManagement">
            <xsd:complexType>
              <xsd:all>
                <xsd:element ref="ns2:AETypeDocumentTaxHTField" minOccurs="0"/>
                <xsd:element ref="ns2:AEStatus" minOccurs="0"/>
                <xsd:element ref="ns2:AEResponsable" minOccurs="0"/>
                <xsd:element ref="ns2:AEEquipeAETaxHTField" minOccurs="0"/>
                <xsd:element ref="ns2:AEIsConfidential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35127-bd75-4808-a6d6-c3ec9726c7f9" elementFormDefault="qualified">
    <xsd:import namespace="http://schemas.microsoft.com/office/2006/documentManagement/types"/>
    <xsd:import namespace="http://schemas.microsoft.com/office/infopath/2007/PartnerControls"/>
    <xsd:element name="AETypeDocumentTaxHTField" ma:index="9" nillable="true" ma:taxonomy="true" ma:internalName="AETypeDocumentTaxHTField" ma:taxonomyFieldName="AETypeDocument" ma:displayName="Type de document" ma:readOnly="false" ma:fieldId="{fea0b0fc-b069-4dc3-99af-6c6881a8058c}" ma:sspId="bc8e7295-0ddf-4dbc-9a45-4204e8a379db" ma:termSetId="d0efd3c0-3d53-40db-bf31-9f63d96fb4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Status" ma:index="10" nillable="true" ma:displayName="Statut" ma:default="" ma:format="Dropdown" ma:internalName="AEStatus" ma:readOnly="false">
      <xsd:simpleType>
        <xsd:restriction base="dms:Choice">
          <xsd:enumeration value="0- Non commencé"/>
          <xsd:enumeration value="1- En cours"/>
          <xsd:enumeration value="2- Terminé"/>
          <xsd:enumeration value="3- Différé"/>
          <xsd:enumeration value="4- Attente de quelqu'un d'autre"/>
        </xsd:restriction>
      </xsd:simpleType>
    </xsd:element>
    <xsd:element name="AEResponsable" ma:index="11" nillable="true" ma:displayName="Responsable" ma:list="UserInfo" ma:SearchPeopleOnly="false" ma:SharePointGroup="0" ma:internalName="AEResponsabl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EquipeAETaxHTField" ma:index="13" nillable="true" ma:taxonomy="true" ma:internalName="AEEquipeAETaxHTField" ma:taxonomyFieldName="AEEquipeAE" ma:displayName="Équipe AE" ma:default="36;#Communication|3d6691c3-a66a-4b41-8c05-f331c6f7dd8d" ma:fieldId="{cb9a06fd-d49e-4aa9-ae39-998f7f13b90a}" ma:sspId="bc8e7295-0ddf-4dbc-9a45-4204e8a379db" ma:termSetId="f6daf5b5-01b3-4b67-aeec-5c1ef6e5c3d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IsConfidential" ma:index="14" nillable="true" ma:displayName="Interne AE" ma:default="1" ma:internalName="AEIsConfidential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d84f6-9ec2-4b36-b13f-092abc90672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Colonne Attraper tout de Taxonomie" ma:hidden="true" ma:list="{0d68bab8-8285-4238-8edd-06542e865248}" ma:internalName="TaxCatchAll" ma:showField="CatchAllData" ma:web="bc7d84f6-9ec2-4b36-b13f-092abc9067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Colonne Attraper tout de Taxonomie1" ma:hidden="true" ma:list="{0d68bab8-8285-4238-8edd-06542e865248}" ma:internalName="TaxCatchAllLabel" ma:readOnly="true" ma:showField="CatchAllDataLabel" ma:web="bc7d84f6-9ec2-4b36-b13f-092abc9067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EAADF8-1C4D-4BEB-96CB-54A761C7F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C4C941-0677-474E-810B-2F682234EC95}">
  <ds:schemaRefs>
    <ds:schemaRef ds:uri="http://purl.org/dc/elements/1.1/"/>
    <ds:schemaRef ds:uri="http://schemas.openxmlformats.org/package/2006/metadata/core-properties"/>
    <ds:schemaRef ds:uri="4d635127-bd75-4808-a6d6-c3ec9726c7f9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bc7d84f6-9ec2-4b36-b13f-092abc90672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21540F-01D0-49C2-ADFC-03A11FF5E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635127-bd75-4808-a6d6-c3ec9726c7f9"/>
    <ds:schemaRef ds:uri="bc7d84f6-9ec2-4b36-b13f-092abc906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447</Words>
  <Application>Microsoft Office PowerPoint</Application>
  <PresentationFormat>Affichage à l'écran (4:3)</PresentationFormat>
  <Paragraphs>152</Paragraphs>
  <Slides>17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Bahnschrift</vt:lpstr>
      <vt:lpstr>Calibri</vt:lpstr>
      <vt:lpstr>Calibri Light</vt:lpstr>
      <vt:lpstr>Wingdings</vt:lpstr>
      <vt:lpstr>Rétrospective</vt:lpstr>
      <vt:lpstr>Étape 6.1  Présentation pour le réinvestissement des résultats  de la récolte des effets</vt:lpstr>
      <vt:lpstr>Récolte des effets :  et maintenant?</vt:lpstr>
      <vt:lpstr>Déroulement de la rencontre</vt:lpstr>
      <vt:lpstr>Rappel sur les objectifs de la récolte</vt:lpstr>
      <vt:lpstr>L’atelier de récolte des effets</vt:lpstr>
      <vt:lpstr>Rappel des intentions et de l’histoire du regroupement</vt:lpstr>
      <vt:lpstr>Les 5 changements les plus significatifs</vt:lpstr>
      <vt:lpstr>Changements favorables non retenus parmi « les plus significatifs »  lors de l’atelier</vt:lpstr>
      <vt:lpstr>Changements défavorables</vt:lpstr>
      <vt:lpstr>Zoom sur les changements les plus significatifs</vt:lpstr>
      <vt:lpstr>1-</vt:lpstr>
      <vt:lpstr>2-</vt:lpstr>
      <vt:lpstr>3-</vt:lpstr>
      <vt:lpstr>4 -</vt:lpstr>
      <vt:lpstr>5 -</vt:lpstr>
      <vt:lpstr>Période d’échange </vt:lpstr>
      <vt:lpstr>Pour aller plus loin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Gabarit de panier pour une présentation des effets récoltés</dc:title>
  <dc:creator>Jérôme Elissalde</dc:creator>
  <cp:lastModifiedBy>Marie-Claude Labrie</cp:lastModifiedBy>
  <cp:revision>181</cp:revision>
  <cp:lastPrinted>2018-02-02T14:43:14Z</cp:lastPrinted>
  <dcterms:created xsi:type="dcterms:W3CDTF">2017-12-13T19:46:10Z</dcterms:created>
  <dcterms:modified xsi:type="dcterms:W3CDTF">2018-09-13T19:27:39Z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0x0101004C36BD9DC85B46A8A59B97F0339200B200DDE740F58184134C9B1E8E8EE3B53B21007AFC997E4633F749A8D555E1FF04C57E</vt:lpwstr>
  </property>
  <property fmtid="{D5CDD505-2E9C-101B-9397-08002B2CF9AE}" pid="3" name="AEEquipeAE">
    <vt:lpwstr>36;#Communication|3d6691c3-a66a-4b41-8c05-f331c6f7dd8d</vt:lpwstr>
  </property>
  <property fmtid="{D5CDD505-2E9C-101B-9397-08002B2CF9AE}" pid="4" name="AETypeDocument">
    <vt:lpwstr/>
  </property>
</Properties>
</file>